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6" r:id="rId2"/>
    <p:sldId id="397" r:id="rId3"/>
    <p:sldId id="374" r:id="rId4"/>
    <p:sldId id="391" r:id="rId5"/>
    <p:sldId id="393" r:id="rId6"/>
    <p:sldId id="375" r:id="rId7"/>
    <p:sldId id="377" r:id="rId8"/>
    <p:sldId id="394" r:id="rId9"/>
    <p:sldId id="378" r:id="rId10"/>
    <p:sldId id="386" r:id="rId11"/>
    <p:sldId id="405" r:id="rId12"/>
    <p:sldId id="406" r:id="rId13"/>
    <p:sldId id="423" r:id="rId14"/>
    <p:sldId id="404" r:id="rId15"/>
    <p:sldId id="398" r:id="rId16"/>
    <p:sldId id="408" r:id="rId17"/>
    <p:sldId id="416" r:id="rId18"/>
    <p:sldId id="410" r:id="rId19"/>
    <p:sldId id="412" r:id="rId20"/>
    <p:sldId id="420" r:id="rId21"/>
    <p:sldId id="421" r:id="rId22"/>
    <p:sldId id="274" r:id="rId2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userDrawn="1">
          <p15:clr>
            <a:srgbClr val="A4A3A4"/>
          </p15:clr>
        </p15:guide>
        <p15:guide id="2" pos="37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18"/>
        <p:guide pos="3756"/>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handoutMaster" Target="handoutMasters/handout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2023/11/7</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2023/11/7</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sym typeface="+mn-ea"/>
              </a:rPr>
              <a:t>Click to edit Master title style</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Computational Economics &amp; Public Policy, IIT Madras</a:t>
            </a:r>
          </a:p>
        </p:txBody>
      </p:sp>
      <p:sp>
        <p:nvSpPr>
          <p:cNvPr id="6" name="灯片编号占位符 5"/>
          <p:cNvSpPr>
            <a:spLocks noGrp="1"/>
          </p:cNvSpPr>
          <p:nvPr>
            <p:ph type="sldNum" sz="quarter" idx="12"/>
          </p:nvPr>
        </p:nvSpPr>
        <p:spPr/>
        <p:txBody>
          <a:bodyPr/>
          <a:lstStyle/>
          <a:p>
            <a:r>
              <a:rPr lang="en-US" altLang="zh-CN"/>
              <a:t>&lt;#&gt;</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2023/11/7</a:t>
            </a:fld>
            <a:endParaRPr lang="zh-CN" altLang="en-US"/>
          </a:p>
        </p:txBody>
      </p:sp>
      <p:sp>
        <p:nvSpPr>
          <p:cNvPr id="4" name="页脚占位符 3"/>
          <p:cNvSpPr>
            <a:spLocks noGrp="1"/>
          </p:cNvSpPr>
          <p:nvPr>
            <p:ph type="ftr" sz="quarter" idx="11"/>
          </p:nvPr>
        </p:nvSpPr>
        <p:spPr/>
        <p:txBody>
          <a:bodyPr/>
          <a:lstStyle/>
          <a:p>
            <a:r>
              <a:rPr lang="zh-CN" altLang="en-US"/>
              <a:t>Computational Economics &amp; Public Policy, IIT Madras</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328295" y="27940"/>
            <a:ext cx="11749405" cy="866775"/>
          </a:xfrm>
        </p:spPr>
        <p:txBody>
          <a:bodyPr anchor="ctr" anchorCtr="0">
            <a:normAutofit/>
          </a:bodyPr>
          <a:lstStyle>
            <a:lvl1pPr>
              <a:defRPr sz="4000" b="1">
                <a:effectLst/>
                <a:latin typeface="Arial" panose="020B0604020202020204" pitchFamily="34" charset="0"/>
                <a:cs typeface="Arial" panose="020B0604020202020204" pitchFamily="34" charset="0"/>
              </a:defRPr>
            </a:lvl1pPr>
          </a:lstStyle>
          <a:p>
            <a:r>
              <a:rPr lang="zh-CN" altLang="en-US" dirty="0"/>
              <a:t>Click to edit Master title style</a:t>
            </a:r>
          </a:p>
        </p:txBody>
      </p:sp>
      <p:sp>
        <p:nvSpPr>
          <p:cNvPr id="3" name="内容占位符 2"/>
          <p:cNvSpPr>
            <a:spLocks noGrp="1"/>
          </p:cNvSpPr>
          <p:nvPr>
            <p:ph idx="1"/>
          </p:nvPr>
        </p:nvSpPr>
        <p:spPr>
          <a:xfrm>
            <a:off x="417830" y="1125855"/>
            <a:ext cx="11288395" cy="4998720"/>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a:xfrm>
            <a:off x="3610610" y="6356350"/>
            <a:ext cx="4705350" cy="365125"/>
          </a:xfrm>
        </p:spPr>
        <p:txBody>
          <a:bodyPr/>
          <a:lstStyle/>
          <a:p>
            <a:r>
              <a:rPr lang="en-US" altLang="zh-CN"/>
              <a:t>Managing Businesses Using Data</a:t>
            </a:r>
            <a:r>
              <a:rPr lang="zh-CN" altLang="en-US"/>
              <a:t>,</a:t>
            </a:r>
            <a:r>
              <a:rPr lang="en-US" altLang="zh-CN"/>
              <a:t> Online BSc Degree,</a:t>
            </a:r>
            <a:r>
              <a:rPr lang="zh-CN" altLang="en-US"/>
              <a:t> IIT Madras</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defRPr>
            </a:lvl1pPr>
          </a:lstStyle>
          <a:p>
            <a:r>
              <a:rPr lang="zh-CN" altLang="en-US" dirty="0"/>
              <a:t>Click to edit Master title style</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r>
              <a:rPr lang="zh-CN" altLang="en-US"/>
              <a:t>Computational Economics &amp; Public Policy, IIT Madras</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27660" y="1073785"/>
            <a:ext cx="5575300" cy="5103495"/>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内容占位符 3"/>
          <p:cNvSpPr>
            <a:spLocks noGrp="1"/>
          </p:cNvSpPr>
          <p:nvPr>
            <p:ph sz="half" idx="2"/>
          </p:nvPr>
        </p:nvSpPr>
        <p:spPr>
          <a:xfrm>
            <a:off x="6150610" y="1073785"/>
            <a:ext cx="5730240" cy="5103495"/>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2023/11/7</a:t>
            </a:fld>
            <a:endParaRPr lang="zh-CN" altLang="en-US"/>
          </a:p>
        </p:txBody>
      </p:sp>
      <p:sp>
        <p:nvSpPr>
          <p:cNvPr id="6" name="页脚占位符 5"/>
          <p:cNvSpPr>
            <a:spLocks noGrp="1"/>
          </p:cNvSpPr>
          <p:nvPr>
            <p:ph type="ftr" sz="quarter" idx="11"/>
          </p:nvPr>
        </p:nvSpPr>
        <p:spPr/>
        <p:txBody>
          <a:bodyPr/>
          <a:lstStyle/>
          <a:p>
            <a:r>
              <a:rPr lang="zh-CN" altLang="en-US"/>
              <a:t>Computational Economics &amp; Public Policy, IIT Madras</a:t>
            </a:r>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8" name="标题 1"/>
          <p:cNvSpPr>
            <a:spLocks noGrp="1"/>
          </p:cNvSpPr>
          <p:nvPr>
            <p:ph type="title"/>
          </p:nvPr>
        </p:nvSpPr>
        <p:spPr>
          <a:xfrm>
            <a:off x="328295" y="27940"/>
            <a:ext cx="11749405" cy="866775"/>
          </a:xfrm>
        </p:spPr>
        <p:txBody>
          <a:bodyPr anchor="ctr" anchorCtr="0">
            <a:normAutofit/>
          </a:bodyPr>
          <a:lstStyle>
            <a:lvl1pPr>
              <a:defRPr sz="4000" b="1">
                <a:effectLst/>
                <a:latin typeface="Arial" panose="020B0604020202020204" pitchFamily="34" charset="0"/>
                <a:cs typeface="Arial" panose="020B0604020202020204" pitchFamily="34" charset="0"/>
              </a:defRPr>
            </a:lvl1pPr>
          </a:lstStyle>
          <a:p>
            <a:r>
              <a:rPr lang="zh-CN" altLang="en-US" dirty="0"/>
              <a:t>Click to edit Master title style</a:t>
            </a: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2023/11/7</a:t>
            </a:fld>
            <a:endParaRPr lang="zh-CN" altLang="en-US"/>
          </a:p>
        </p:txBody>
      </p:sp>
      <p:sp>
        <p:nvSpPr>
          <p:cNvPr id="8" name="页脚占位符 7"/>
          <p:cNvSpPr>
            <a:spLocks noGrp="1"/>
          </p:cNvSpPr>
          <p:nvPr>
            <p:ph type="ftr" sz="quarter" idx="11"/>
          </p:nvPr>
        </p:nvSpPr>
        <p:spPr/>
        <p:txBody>
          <a:bodyPr/>
          <a:lstStyle/>
          <a:p>
            <a:r>
              <a:rPr lang="zh-CN" altLang="en-US"/>
              <a:t>Computational Economics &amp; Public Policy, IIT Madras</a:t>
            </a:r>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defRPr>
            </a:lvl1pPr>
          </a:lstStyle>
          <a:p>
            <a:r>
              <a:rPr lang="zh-CN" altLang="en-US" dirty="0"/>
              <a:t>Click to edit Master title style</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2023/11/7</a:t>
            </a:fld>
            <a:endParaRPr lang="zh-CN" altLang="en-US"/>
          </a:p>
        </p:txBody>
      </p:sp>
      <p:sp>
        <p:nvSpPr>
          <p:cNvPr id="4" name="页脚占位符 3"/>
          <p:cNvSpPr>
            <a:spLocks noGrp="1"/>
          </p:cNvSpPr>
          <p:nvPr>
            <p:ph type="ftr" sz="quarter" idx="11"/>
          </p:nvPr>
        </p:nvSpPr>
        <p:spPr/>
        <p:txBody>
          <a:bodyPr/>
          <a:lstStyle/>
          <a:p>
            <a:r>
              <a:rPr lang="zh-CN" altLang="en-US"/>
              <a:t>Computational Economics &amp; Public Policy, IIT Madras</a:t>
            </a:r>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2023/11/7</a:t>
            </a:fld>
            <a:endParaRPr lang="zh-CN" altLang="en-US"/>
          </a:p>
        </p:txBody>
      </p:sp>
      <p:sp>
        <p:nvSpPr>
          <p:cNvPr id="3" name="页脚占位符 2"/>
          <p:cNvSpPr>
            <a:spLocks noGrp="1"/>
          </p:cNvSpPr>
          <p:nvPr>
            <p:ph type="ftr" sz="quarter" idx="11"/>
          </p:nvPr>
        </p:nvSpPr>
        <p:spPr/>
        <p:txBody>
          <a:bodyPr/>
          <a:lstStyle/>
          <a:p>
            <a:r>
              <a:rPr lang="zh-CN" altLang="en-US"/>
              <a:t>Computational Economics &amp; Public Policy, IIT Madras</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2023/11/7</a:t>
            </a:fld>
            <a:endParaRPr lang="zh-CN" altLang="en-US" dirty="0"/>
          </a:p>
        </p:txBody>
      </p:sp>
      <p:sp>
        <p:nvSpPr>
          <p:cNvPr id="6" name="页脚占位符 5"/>
          <p:cNvSpPr>
            <a:spLocks noGrp="1"/>
          </p:cNvSpPr>
          <p:nvPr>
            <p:ph type="ftr" sz="quarter" idx="11"/>
          </p:nvPr>
        </p:nvSpPr>
        <p:spPr/>
        <p:txBody>
          <a:bodyPr/>
          <a:lstStyle/>
          <a:p>
            <a:r>
              <a:rPr lang="zh-CN" altLang="en-US" dirty="0"/>
              <a:t>Computational Economics &amp; Public Policy, IIT Madras</a:t>
            </a:r>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2023/11/7</a:t>
            </a:fld>
            <a:endParaRPr lang="zh-CN" altLang="en-US"/>
          </a:p>
        </p:txBody>
      </p:sp>
      <p:sp>
        <p:nvSpPr>
          <p:cNvPr id="5" name="页脚占位符 4"/>
          <p:cNvSpPr>
            <a:spLocks noGrp="1"/>
          </p:cNvSpPr>
          <p:nvPr>
            <p:ph type="ftr" sz="quarter" idx="11"/>
          </p:nvPr>
        </p:nvSpPr>
        <p:spPr/>
        <p:txBody>
          <a:bodyPr/>
          <a:lstStyle/>
          <a:p>
            <a:r>
              <a:rPr lang="zh-CN" altLang="en-US"/>
              <a:t>Computational Economics &amp; Public Policy, IIT Madras</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theme" Target="../theme/theme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r>
              <a:rPr lang="zh-CN" altLang="en-US"/>
              <a:t>Computational Economics &amp; Public Policy, IIT Madras</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8.xml"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9.xml"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11.xml" /><Relationship Id="rId1" Type="http://schemas.openxmlformats.org/officeDocument/2006/relationships/slideLayout" Target="../slideLayouts/slideLayout4.xml" /><Relationship Id="rId4" Type="http://schemas.openxmlformats.org/officeDocument/2006/relationships/image" Target="../media/image11.webp"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2.xml" /><Relationship Id="rId1" Type="http://schemas.openxmlformats.org/officeDocument/2006/relationships/slideLayout" Target="../slideLayouts/slideLayout2.xml" /><Relationship Id="rId6" Type="http://schemas.openxmlformats.org/officeDocument/2006/relationships/image" Target="../media/image15.jpeg" /><Relationship Id="rId5" Type="http://schemas.openxmlformats.org/officeDocument/2006/relationships/image" Target="../media/image14.jpeg" /><Relationship Id="rId4" Type="http://schemas.openxmlformats.org/officeDocument/2006/relationships/image" Target="../media/image13.png" /></Relationships>
</file>

<file path=ppt/slides/_rels/slide1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3.xml" /><Relationship Id="rId1" Type="http://schemas.openxmlformats.org/officeDocument/2006/relationships/slideLayout" Target="../slideLayouts/slideLayout2.xml" /><Relationship Id="rId4" Type="http://schemas.openxmlformats.org/officeDocument/2006/relationships/image" Target="../media/image17.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4.xml" /><Relationship Id="rId1" Type="http://schemas.openxmlformats.org/officeDocument/2006/relationships/slideLayout" Target="../slideLayouts/slideLayout2.xml" /><Relationship Id="rId4" Type="http://schemas.openxmlformats.org/officeDocument/2006/relationships/image" Target="../media/image16.png"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4.xml" /><Relationship Id="rId5" Type="http://schemas.openxmlformats.org/officeDocument/2006/relationships/image" Target="../media/image4.webp" /><Relationship Id="rId4" Type="http://schemas.openxmlformats.org/officeDocument/2006/relationships/image" Target="../media/image3.jpeg"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5.xml"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2.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49352"/>
            <a:ext cx="9144000" cy="2187001"/>
          </a:xfrm>
        </p:spPr>
        <p:txBody>
          <a:bodyPr>
            <a:normAutofit/>
          </a:bodyPr>
          <a:lstStyle/>
          <a:p>
            <a:r>
              <a:rPr lang="en-US" altLang="en-US"/>
              <a:t>The case for CBDC</a:t>
            </a:r>
            <a:endParaRPr lang="en-US" altLang="en-US" sz="4000"/>
          </a:p>
        </p:txBody>
      </p:sp>
      <p:sp>
        <p:nvSpPr>
          <p:cNvPr id="3" name="Text Box 2"/>
          <p:cNvSpPr txBox="1"/>
          <p:nvPr/>
        </p:nvSpPr>
        <p:spPr>
          <a:xfrm>
            <a:off x="3302000" y="4244975"/>
            <a:ext cx="5588635" cy="1198880"/>
          </a:xfrm>
          <a:prstGeom prst="rect">
            <a:avLst/>
          </a:prstGeom>
          <a:noFill/>
        </p:spPr>
        <p:txBody>
          <a:bodyPr wrap="none" rtlCol="0">
            <a:spAutoFit/>
          </a:bodyPr>
          <a:lstStyle/>
          <a:p>
            <a:r>
              <a:rPr lang="en-US"/>
              <a:t>G Venkatesh</a:t>
            </a:r>
          </a:p>
          <a:p>
            <a:r>
              <a:rPr lang="en-US"/>
              <a:t>Professor of Practice, IIT Madras</a:t>
            </a:r>
          </a:p>
          <a:p>
            <a:r>
              <a:rPr lang="en-US"/>
              <a:t>Fellow and Director, Sasken Technologies, Bangalore</a:t>
            </a:r>
          </a:p>
          <a:p>
            <a:r>
              <a:rPr lang="en-US"/>
              <a:t>Founder and CTO, Agami Fintech Solutions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t>Issues with CBDC design choices </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10</a:t>
            </a:fld>
            <a:endParaRPr lang="zh-CN" altLang="en-US"/>
          </a:p>
        </p:txBody>
      </p:sp>
      <p:grpSp>
        <p:nvGrpSpPr>
          <p:cNvPr id="12" name="Group 11"/>
          <p:cNvGrpSpPr/>
          <p:nvPr/>
        </p:nvGrpSpPr>
        <p:grpSpPr>
          <a:xfrm>
            <a:off x="226060" y="1332230"/>
            <a:ext cx="11811000" cy="865505"/>
            <a:chOff x="356" y="2098"/>
            <a:chExt cx="18600" cy="1363"/>
          </a:xfrm>
        </p:grpSpPr>
        <p:sp>
          <p:nvSpPr>
            <p:cNvPr id="6" name="Left-Right Arrow 5"/>
            <p:cNvSpPr/>
            <p:nvPr/>
          </p:nvSpPr>
          <p:spPr>
            <a:xfrm>
              <a:off x="8034" y="2269"/>
              <a:ext cx="2866" cy="88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Text Box 7"/>
            <p:cNvSpPr txBox="1"/>
            <p:nvPr/>
          </p:nvSpPr>
          <p:spPr>
            <a:xfrm>
              <a:off x="4501" y="2202"/>
              <a:ext cx="4139" cy="750"/>
            </a:xfrm>
            <a:prstGeom prst="rect">
              <a:avLst/>
            </a:prstGeom>
            <a:noFill/>
          </p:spPr>
          <p:txBody>
            <a:bodyPr wrap="square" rtlCol="0">
              <a:noAutofit/>
            </a:bodyPr>
            <a:lstStyle/>
            <a:p>
              <a:pPr algn="ctr"/>
              <a:r>
                <a:rPr lang="en-IN" altLang="en-US" sz="2400"/>
                <a:t>Account </a:t>
              </a:r>
            </a:p>
            <a:p>
              <a:pPr algn="ctr"/>
              <a:r>
                <a:rPr lang="en-IN" altLang="en-US" sz="2400"/>
                <a:t>based</a:t>
              </a:r>
            </a:p>
          </p:txBody>
        </p:sp>
        <p:sp>
          <p:nvSpPr>
            <p:cNvPr id="9" name="Text Box 8"/>
            <p:cNvSpPr txBox="1"/>
            <p:nvPr/>
          </p:nvSpPr>
          <p:spPr>
            <a:xfrm>
              <a:off x="10295" y="2108"/>
              <a:ext cx="4139" cy="750"/>
            </a:xfrm>
            <a:prstGeom prst="rect">
              <a:avLst/>
            </a:prstGeom>
            <a:noFill/>
          </p:spPr>
          <p:txBody>
            <a:bodyPr wrap="square" rtlCol="0">
              <a:noAutofit/>
            </a:bodyPr>
            <a:lstStyle/>
            <a:p>
              <a:pPr algn="ctr"/>
              <a:r>
                <a:rPr lang="en-IN" altLang="en-US" sz="2400"/>
                <a:t>Token </a:t>
              </a:r>
            </a:p>
            <a:p>
              <a:pPr algn="ctr"/>
              <a:r>
                <a:rPr lang="en-IN" altLang="en-US" sz="2400"/>
                <a:t>based</a:t>
              </a:r>
            </a:p>
          </p:txBody>
        </p:sp>
        <p:sp>
          <p:nvSpPr>
            <p:cNvPr id="10" name="Text Box 9"/>
            <p:cNvSpPr txBox="1"/>
            <p:nvPr/>
          </p:nvSpPr>
          <p:spPr>
            <a:xfrm>
              <a:off x="13929" y="2314"/>
              <a:ext cx="5027" cy="818"/>
            </a:xfrm>
            <a:prstGeom prst="rect">
              <a:avLst/>
            </a:prstGeom>
            <a:solidFill>
              <a:schemeClr val="accent4">
                <a:lumMod val="40000"/>
                <a:lumOff val="60000"/>
              </a:schemeClr>
            </a:solidFill>
          </p:spPr>
          <p:txBody>
            <a:bodyPr wrap="square" rtlCol="0">
              <a:noAutofit/>
            </a:bodyPr>
            <a:lstStyle/>
            <a:p>
              <a:pPr algn="ctr"/>
              <a:r>
                <a:rPr lang="en-IN" altLang="en-US" sz="2400"/>
                <a:t>Can be misused</a:t>
              </a:r>
            </a:p>
          </p:txBody>
        </p:sp>
        <p:sp>
          <p:nvSpPr>
            <p:cNvPr id="11" name="Text Box 10"/>
            <p:cNvSpPr txBox="1"/>
            <p:nvPr/>
          </p:nvSpPr>
          <p:spPr>
            <a:xfrm>
              <a:off x="356" y="2098"/>
              <a:ext cx="4139" cy="1363"/>
            </a:xfrm>
            <a:prstGeom prst="rect">
              <a:avLst/>
            </a:prstGeom>
            <a:solidFill>
              <a:schemeClr val="accent4">
                <a:lumMod val="40000"/>
                <a:lumOff val="60000"/>
              </a:schemeClr>
            </a:solidFill>
          </p:spPr>
          <p:txBody>
            <a:bodyPr wrap="square" rtlCol="0">
              <a:noAutofit/>
            </a:bodyPr>
            <a:lstStyle/>
            <a:p>
              <a:pPr algn="ctr"/>
              <a:r>
                <a:rPr lang="en-IN" altLang="en-US" sz="2400"/>
                <a:t>No anonymity,</a:t>
              </a:r>
              <a:br>
                <a:rPr lang="en-IN" altLang="en-US" sz="2400"/>
              </a:br>
              <a:r>
                <a:rPr lang="en-IN" altLang="en-US" sz="2400"/>
                <a:t>Has to be online</a:t>
              </a:r>
            </a:p>
          </p:txBody>
        </p:sp>
      </p:grpSp>
      <p:grpSp>
        <p:nvGrpSpPr>
          <p:cNvPr id="19" name="Group 18"/>
          <p:cNvGrpSpPr/>
          <p:nvPr/>
        </p:nvGrpSpPr>
        <p:grpSpPr>
          <a:xfrm>
            <a:off x="250190" y="2960370"/>
            <a:ext cx="11811000" cy="817880"/>
            <a:chOff x="356" y="2108"/>
            <a:chExt cx="18600" cy="1288"/>
          </a:xfrm>
        </p:grpSpPr>
        <p:sp>
          <p:nvSpPr>
            <p:cNvPr id="20" name="Left-Right Arrow 19"/>
            <p:cNvSpPr/>
            <p:nvPr/>
          </p:nvSpPr>
          <p:spPr>
            <a:xfrm>
              <a:off x="8034" y="2269"/>
              <a:ext cx="2828" cy="88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Text Box 20"/>
            <p:cNvSpPr txBox="1"/>
            <p:nvPr/>
          </p:nvSpPr>
          <p:spPr>
            <a:xfrm>
              <a:off x="4501" y="2202"/>
              <a:ext cx="4139" cy="750"/>
            </a:xfrm>
            <a:prstGeom prst="rect">
              <a:avLst/>
            </a:prstGeom>
            <a:noFill/>
          </p:spPr>
          <p:txBody>
            <a:bodyPr wrap="square" rtlCol="0">
              <a:noAutofit/>
            </a:bodyPr>
            <a:lstStyle/>
            <a:p>
              <a:pPr algn="ctr"/>
              <a:r>
                <a:rPr lang="en-IN" altLang="en-US" sz="2400"/>
                <a:t>Interest</a:t>
              </a:r>
              <a:br>
                <a:rPr lang="en-IN" altLang="en-US" sz="2400"/>
              </a:br>
              <a:r>
                <a:rPr lang="en-IN" altLang="en-US" sz="2400"/>
                <a:t>bearing</a:t>
              </a:r>
            </a:p>
          </p:txBody>
        </p:sp>
        <p:sp>
          <p:nvSpPr>
            <p:cNvPr id="22" name="Text Box 21"/>
            <p:cNvSpPr txBox="1"/>
            <p:nvPr/>
          </p:nvSpPr>
          <p:spPr>
            <a:xfrm>
              <a:off x="10457" y="2108"/>
              <a:ext cx="4139" cy="750"/>
            </a:xfrm>
            <a:prstGeom prst="rect">
              <a:avLst/>
            </a:prstGeom>
            <a:noFill/>
          </p:spPr>
          <p:txBody>
            <a:bodyPr wrap="square" rtlCol="0">
              <a:noAutofit/>
            </a:bodyPr>
            <a:lstStyle/>
            <a:p>
              <a:pPr algn="ctr"/>
              <a:r>
                <a:rPr lang="en-IN" altLang="en-US" sz="2400"/>
                <a:t>Not interest</a:t>
              </a:r>
            </a:p>
            <a:p>
              <a:pPr algn="ctr"/>
              <a:r>
                <a:rPr lang="en-IN" altLang="en-US" sz="2400"/>
                <a:t>bearing</a:t>
              </a:r>
            </a:p>
          </p:txBody>
        </p:sp>
        <p:sp>
          <p:nvSpPr>
            <p:cNvPr id="23" name="Text Box 22"/>
            <p:cNvSpPr txBox="1"/>
            <p:nvPr/>
          </p:nvSpPr>
          <p:spPr>
            <a:xfrm>
              <a:off x="13929" y="2116"/>
              <a:ext cx="5027" cy="1280"/>
            </a:xfrm>
            <a:prstGeom prst="rect">
              <a:avLst/>
            </a:prstGeom>
            <a:solidFill>
              <a:schemeClr val="accent4">
                <a:lumMod val="40000"/>
                <a:lumOff val="60000"/>
              </a:schemeClr>
            </a:solidFill>
          </p:spPr>
          <p:txBody>
            <a:bodyPr wrap="square" rtlCol="0">
              <a:noAutofit/>
            </a:bodyPr>
            <a:lstStyle/>
            <a:p>
              <a:pPr algn="ctr"/>
              <a:r>
                <a:rPr lang="en-IN" altLang="en-US" sz="2400"/>
                <a:t>Not better than cash</a:t>
              </a:r>
            </a:p>
            <a:p>
              <a:pPr algn="ctr"/>
              <a:r>
                <a:rPr lang="en-IN" altLang="en-US" sz="2400"/>
                <a:t>for users</a:t>
              </a:r>
            </a:p>
          </p:txBody>
        </p:sp>
        <p:sp>
          <p:nvSpPr>
            <p:cNvPr id="24" name="Text Box 23"/>
            <p:cNvSpPr txBox="1"/>
            <p:nvPr/>
          </p:nvSpPr>
          <p:spPr>
            <a:xfrm>
              <a:off x="356" y="2404"/>
              <a:ext cx="4139" cy="750"/>
            </a:xfrm>
            <a:prstGeom prst="rect">
              <a:avLst/>
            </a:prstGeom>
            <a:solidFill>
              <a:schemeClr val="accent4">
                <a:lumMod val="40000"/>
                <a:lumOff val="60000"/>
              </a:schemeClr>
            </a:solidFill>
          </p:spPr>
          <p:txBody>
            <a:bodyPr wrap="square" rtlCol="0">
              <a:noAutofit/>
            </a:bodyPr>
            <a:lstStyle/>
            <a:p>
              <a:pPr algn="ctr"/>
              <a:r>
                <a:rPr lang="en-IN" altLang="en-US" sz="2400"/>
                <a:t>Affects credit</a:t>
              </a:r>
            </a:p>
          </p:txBody>
        </p:sp>
      </p:grpSp>
      <p:grpSp>
        <p:nvGrpSpPr>
          <p:cNvPr id="25" name="Group 24"/>
          <p:cNvGrpSpPr/>
          <p:nvPr/>
        </p:nvGrpSpPr>
        <p:grpSpPr>
          <a:xfrm>
            <a:off x="328295" y="4690110"/>
            <a:ext cx="11811000" cy="815340"/>
            <a:chOff x="356" y="2164"/>
            <a:chExt cx="18600" cy="1284"/>
          </a:xfrm>
        </p:grpSpPr>
        <p:sp>
          <p:nvSpPr>
            <p:cNvPr id="26" name="Left-Right Arrow 25"/>
            <p:cNvSpPr/>
            <p:nvPr/>
          </p:nvSpPr>
          <p:spPr>
            <a:xfrm>
              <a:off x="8034" y="2269"/>
              <a:ext cx="2828" cy="885"/>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7" name="Text Box 26"/>
            <p:cNvSpPr txBox="1"/>
            <p:nvPr/>
          </p:nvSpPr>
          <p:spPr>
            <a:xfrm>
              <a:off x="4501" y="2202"/>
              <a:ext cx="4139" cy="750"/>
            </a:xfrm>
            <a:prstGeom prst="rect">
              <a:avLst/>
            </a:prstGeom>
            <a:noFill/>
          </p:spPr>
          <p:txBody>
            <a:bodyPr wrap="square" rtlCol="0">
              <a:noAutofit/>
            </a:bodyPr>
            <a:lstStyle/>
            <a:p>
              <a:pPr algn="ctr"/>
              <a:r>
                <a:rPr lang="en-IN" altLang="en-US" sz="2400"/>
                <a:t>Blockchain</a:t>
              </a:r>
              <a:br>
                <a:rPr lang="en-IN" altLang="en-US" sz="2400"/>
              </a:br>
              <a:r>
                <a:rPr lang="en-IN" altLang="en-US" sz="2400"/>
                <a:t>(DLT)</a:t>
              </a:r>
            </a:p>
          </p:txBody>
        </p:sp>
        <p:sp>
          <p:nvSpPr>
            <p:cNvPr id="28" name="Text Box 27"/>
            <p:cNvSpPr txBox="1"/>
            <p:nvPr/>
          </p:nvSpPr>
          <p:spPr>
            <a:xfrm>
              <a:off x="10281" y="2348"/>
              <a:ext cx="4139" cy="750"/>
            </a:xfrm>
            <a:prstGeom prst="rect">
              <a:avLst/>
            </a:prstGeom>
            <a:noFill/>
          </p:spPr>
          <p:txBody>
            <a:bodyPr wrap="square" rtlCol="0">
              <a:noAutofit/>
            </a:bodyPr>
            <a:lstStyle/>
            <a:p>
              <a:pPr algn="ctr"/>
              <a:r>
                <a:rPr lang="en-IN" altLang="en-US" sz="2400"/>
                <a:t>Centralised</a:t>
              </a:r>
            </a:p>
          </p:txBody>
        </p:sp>
        <p:sp>
          <p:nvSpPr>
            <p:cNvPr id="29" name="Text Box 28"/>
            <p:cNvSpPr txBox="1"/>
            <p:nvPr/>
          </p:nvSpPr>
          <p:spPr>
            <a:xfrm>
              <a:off x="13929" y="2292"/>
              <a:ext cx="5027" cy="830"/>
            </a:xfrm>
            <a:prstGeom prst="rect">
              <a:avLst/>
            </a:prstGeom>
            <a:solidFill>
              <a:schemeClr val="accent4">
                <a:lumMod val="40000"/>
                <a:lumOff val="60000"/>
              </a:schemeClr>
            </a:solidFill>
          </p:spPr>
          <p:txBody>
            <a:bodyPr wrap="square" rtlCol="0">
              <a:noAutofit/>
            </a:bodyPr>
            <a:lstStyle/>
            <a:p>
              <a:pPr algn="ctr"/>
              <a:r>
                <a:rPr lang="en-IN" altLang="en-US" sz="2400"/>
                <a:t>Not resilient</a:t>
              </a:r>
            </a:p>
          </p:txBody>
        </p:sp>
        <p:sp>
          <p:nvSpPr>
            <p:cNvPr id="30" name="Text Box 29"/>
            <p:cNvSpPr txBox="1"/>
            <p:nvPr/>
          </p:nvSpPr>
          <p:spPr>
            <a:xfrm>
              <a:off x="356" y="2164"/>
              <a:ext cx="4139" cy="1284"/>
            </a:xfrm>
            <a:prstGeom prst="rect">
              <a:avLst/>
            </a:prstGeom>
            <a:solidFill>
              <a:schemeClr val="accent4">
                <a:lumMod val="40000"/>
                <a:lumOff val="60000"/>
              </a:schemeClr>
            </a:solidFill>
          </p:spPr>
          <p:txBody>
            <a:bodyPr wrap="square" rtlCol="0">
              <a:noAutofit/>
            </a:bodyPr>
            <a:lstStyle/>
            <a:p>
              <a:pPr algn="ctr"/>
              <a:r>
                <a:rPr lang="en-IN" altLang="en-US" sz="2400"/>
                <a:t>Complex</a:t>
              </a:r>
              <a:br>
                <a:rPr lang="en-IN" altLang="en-US" sz="2400"/>
              </a:br>
              <a:r>
                <a:rPr lang="en-IN" altLang="en-US" sz="2400"/>
                <a:t>Not scalable</a:t>
              </a:r>
            </a:p>
          </p:txBody>
        </p:sp>
      </p:grpSp>
      <p:sp>
        <p:nvSpPr>
          <p:cNvPr id="31" name="Footer Placeholder 30"/>
          <p:cNvSpPr>
            <a:spLocks noGrp="1"/>
          </p:cNvSpPr>
          <p:nvPr>
            <p:ph type="ftr" sz="quarter" idx="11"/>
          </p:nvPr>
        </p:nvSpPr>
        <p:spPr/>
        <p:txBody>
          <a:bodyPr/>
          <a:lstStyle/>
          <a:p>
            <a:r>
              <a:rPr lang="en-US"/>
              <a:t>Comsnets Indonesia, Nov 2023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t>Anonymity and Security do not go together </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11</a:t>
            </a:fld>
            <a:endParaRPr lang="zh-CN" altLang="en-US"/>
          </a:p>
        </p:txBody>
      </p:sp>
      <p:sp>
        <p:nvSpPr>
          <p:cNvPr id="3" name="Content Placeholder 2"/>
          <p:cNvSpPr>
            <a:spLocks noGrp="1"/>
          </p:cNvSpPr>
          <p:nvPr>
            <p:ph idx="1"/>
          </p:nvPr>
        </p:nvSpPr>
        <p:spPr/>
        <p:txBody>
          <a:bodyPr/>
          <a:lstStyle/>
          <a:p>
            <a:r>
              <a:rPr lang="en-IN" sz="2400"/>
              <a:t>Why can’t we use a offline token based method to implement CBDC?</a:t>
            </a:r>
            <a:r>
              <a:rPr lang="en-US" sz="2400"/>
              <a:t> </a:t>
            </a:r>
          </a:p>
          <a:p>
            <a:pPr lvl="1"/>
            <a:endParaRPr lang="en-US" sz="2160"/>
          </a:p>
          <a:p>
            <a:r>
              <a:rPr lang="en-IN" altLang="en-US" sz="2400"/>
              <a:t>Digital tokens can be copied. Physical coins and cash cannot be copied (easily)</a:t>
            </a:r>
          </a:p>
          <a:p>
            <a:endParaRPr lang="en-IN" altLang="en-US" sz="2400"/>
          </a:p>
          <a:p>
            <a:r>
              <a:rPr lang="en-IN" altLang="en-US" sz="2400"/>
              <a:t>Two ways to protect the token from being copied (or tampered):</a:t>
            </a:r>
          </a:p>
          <a:p>
            <a:endParaRPr lang="en-IN" altLang="en-US" sz="2400"/>
          </a:p>
          <a:p>
            <a:pPr lvl="1"/>
            <a:r>
              <a:rPr lang="en-IN" altLang="en-US" sz="2160"/>
              <a:t>Rely on the device holding the token to provide the right level of security (tamper proof secure area)  ..... </a:t>
            </a:r>
            <a:r>
              <a:rPr lang="en-IN" altLang="en-US" sz="2160" b="1"/>
              <a:t>too many security issues with this</a:t>
            </a:r>
            <a:endParaRPr lang="en-IN" altLang="en-US" sz="2160"/>
          </a:p>
          <a:p>
            <a:pPr marL="914400" lvl="2" indent="0">
              <a:buNone/>
            </a:pPr>
            <a:endParaRPr lang="en-IN" altLang="en-US" sz="1920"/>
          </a:p>
          <a:p>
            <a:pPr lvl="1"/>
            <a:r>
              <a:rPr lang="en-IN" altLang="en-US" sz="2160"/>
              <a:t>Maintain a record of the token ownership elsewhere (centrally or in a distributed ledger) ....  </a:t>
            </a:r>
            <a:r>
              <a:rPr lang="en-IN" altLang="en-US" sz="2160" b="1"/>
              <a:t>loses its appeal of anonymity</a:t>
            </a:r>
            <a:endParaRPr lang="en-IN" altLang="en-US" sz="2160"/>
          </a:p>
          <a:p>
            <a:pPr marL="457200" lvl="1" indent="0">
              <a:buNone/>
            </a:pPr>
            <a:endParaRPr lang="en-IN" altLang="en-US" sz="2160"/>
          </a:p>
        </p:txBody>
      </p:sp>
      <p:sp>
        <p:nvSpPr>
          <p:cNvPr id="7" name="Footer Placeholder 6"/>
          <p:cNvSpPr>
            <a:spLocks noGrp="1"/>
          </p:cNvSpPr>
          <p:nvPr>
            <p:ph type="ftr" sz="quarter" idx="11"/>
          </p:nvPr>
        </p:nvSpPr>
        <p:spPr/>
        <p:txBody>
          <a:bodyPr/>
          <a:lstStyle/>
          <a:p>
            <a:r>
              <a:rPr lang="en-US"/>
              <a:t>Comsnets Indonesia, Nov 2023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t>Offline CBDC needs many safeguards </a:t>
            </a:r>
          </a:p>
        </p:txBody>
      </p:sp>
      <p:sp>
        <p:nvSpPr>
          <p:cNvPr id="4" name="Footer Placeholder 3"/>
          <p:cNvSpPr>
            <a:spLocks noGrp="1"/>
          </p:cNvSpPr>
          <p:nvPr>
            <p:ph type="ftr" sz="quarter" idx="11"/>
          </p:nvPr>
        </p:nvSpPr>
        <p:spPr/>
        <p:txBody>
          <a:bodyPr/>
          <a:lstStyle/>
          <a:p>
            <a:r>
              <a:rPr lang="en-US" altLang="zh-CN"/>
              <a:t>Managing Businesses Using Data</a:t>
            </a:r>
            <a:r>
              <a:rPr lang="zh-CN" altLang="en-US"/>
              <a:t>,</a:t>
            </a:r>
            <a:r>
              <a:rPr lang="en-US" altLang="zh-CN"/>
              <a:t> Online BSc Degree,</a:t>
            </a:r>
            <a:r>
              <a:rPr lang="zh-CN" altLang="en-US"/>
              <a:t> IIT Madras</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12</a:t>
            </a:fld>
            <a:endParaRPr lang="zh-CN" altLang="en-US"/>
          </a:p>
        </p:txBody>
      </p:sp>
      <p:pic>
        <p:nvPicPr>
          <p:cNvPr id="102" name="Content Placeholder 101"/>
          <p:cNvPicPr>
            <a:picLocks noGrp="1" noChangeAspect="1"/>
          </p:cNvPicPr>
          <p:nvPr>
            <p:ph idx="1"/>
          </p:nvPr>
        </p:nvPicPr>
        <p:blipFill>
          <a:blip r:embed="rId2"/>
          <a:stretch>
            <a:fillRect/>
          </a:stretch>
        </p:blipFill>
        <p:spPr>
          <a:xfrm>
            <a:off x="1071245" y="718820"/>
            <a:ext cx="9500870" cy="6140450"/>
          </a:xfrm>
          <a:prstGeom prst="rect">
            <a:avLst/>
          </a:prstGeom>
          <a:noFill/>
          <a:ln w="9525">
            <a:noFill/>
          </a:ln>
        </p:spPr>
      </p:pic>
      <p:sp>
        <p:nvSpPr>
          <p:cNvPr id="10" name="Text Box 9"/>
          <p:cNvSpPr txBox="1"/>
          <p:nvPr/>
        </p:nvSpPr>
        <p:spPr>
          <a:xfrm>
            <a:off x="6240145" y="5731510"/>
            <a:ext cx="2735580" cy="368300"/>
          </a:xfrm>
          <a:prstGeom prst="rect">
            <a:avLst/>
          </a:prstGeom>
          <a:noFill/>
        </p:spPr>
        <p:txBody>
          <a:bodyPr wrap="none" rtlCol="0">
            <a:spAutoFit/>
          </a:bodyPr>
          <a:lstStyle/>
          <a:p>
            <a:r>
              <a:rPr lang="en-US"/>
              <a:t>Source:</a:t>
            </a:r>
            <a:r>
              <a:rPr lang="en-IN" altLang="en-US"/>
              <a:t> Bank of Canada</a:t>
            </a:r>
            <a:r>
              <a:rPr lang="en-US"/>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Comparison</a:t>
            </a:r>
          </a:p>
        </p:txBody>
      </p:sp>
      <p:sp>
        <p:nvSpPr>
          <p:cNvPr id="4" name="Footer Placeholder 3"/>
          <p:cNvSpPr>
            <a:spLocks noGrp="1"/>
          </p:cNvSpPr>
          <p:nvPr>
            <p:ph type="ftr" sz="quarter" idx="11"/>
          </p:nvPr>
        </p:nvSpPr>
        <p:spPr/>
        <p:txBody>
          <a:bodyPr/>
          <a:lstStyle/>
          <a:p>
            <a:r>
              <a:rPr lang="en-US" altLang="zh-CN"/>
              <a:t>Managing Businesses Using Data</a:t>
            </a:r>
            <a:r>
              <a:rPr lang="zh-CN" altLang="en-US"/>
              <a:t>,</a:t>
            </a:r>
            <a:r>
              <a:rPr lang="en-US" altLang="zh-CN"/>
              <a:t> Online BSc Degree,</a:t>
            </a:r>
            <a:r>
              <a:rPr lang="zh-CN" altLang="en-US"/>
              <a:t> IIT Madras</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13</a:t>
            </a:fld>
            <a:endParaRPr lang="zh-CN" altLang="en-US"/>
          </a:p>
        </p:txBody>
      </p:sp>
      <p:pic>
        <p:nvPicPr>
          <p:cNvPr id="7" name="Picture 6"/>
          <p:cNvPicPr>
            <a:picLocks noChangeAspect="1"/>
          </p:cNvPicPr>
          <p:nvPr/>
        </p:nvPicPr>
        <p:blipFill>
          <a:blip r:embed="rId3"/>
          <a:stretch>
            <a:fillRect/>
          </a:stretch>
        </p:blipFill>
        <p:spPr>
          <a:xfrm>
            <a:off x="3610610" y="27940"/>
            <a:ext cx="8089900" cy="6738620"/>
          </a:xfrm>
          <a:prstGeom prst="rect">
            <a:avLst/>
          </a:prstGeom>
        </p:spPr>
      </p:pic>
      <p:sp>
        <p:nvSpPr>
          <p:cNvPr id="3" name="Text Box 2"/>
          <p:cNvSpPr txBox="1"/>
          <p:nvPr/>
        </p:nvSpPr>
        <p:spPr>
          <a:xfrm>
            <a:off x="177165" y="1200150"/>
            <a:ext cx="3542030" cy="802640"/>
          </a:xfrm>
          <a:prstGeom prst="rect">
            <a:avLst/>
          </a:prstGeom>
          <a:noFill/>
        </p:spPr>
        <p:txBody>
          <a:bodyPr wrap="square" rtlCol="0">
            <a:noAutofit/>
          </a:bodyPr>
          <a:lstStyle/>
          <a:p>
            <a:r>
              <a:rPr lang="en-IN" altLang="en-US" sz="2000" b="1"/>
              <a:t>Crypto</a:t>
            </a:r>
            <a:r>
              <a:rPr lang="en-IN" altLang="en-US" sz="2000"/>
              <a:t> has the key advantage of being an </a:t>
            </a:r>
            <a:r>
              <a:rPr lang="en-IN" altLang="en-US" sz="2000" b="1"/>
              <a:t>asset</a:t>
            </a:r>
          </a:p>
        </p:txBody>
      </p:sp>
      <p:sp>
        <p:nvSpPr>
          <p:cNvPr id="6" name="Text Box 5"/>
          <p:cNvSpPr txBox="1"/>
          <p:nvPr/>
        </p:nvSpPr>
        <p:spPr>
          <a:xfrm>
            <a:off x="231775" y="2258695"/>
            <a:ext cx="3120390" cy="706755"/>
          </a:xfrm>
          <a:prstGeom prst="rect">
            <a:avLst/>
          </a:prstGeom>
          <a:noFill/>
        </p:spPr>
        <p:txBody>
          <a:bodyPr wrap="square" rtlCol="0">
            <a:spAutoFit/>
          </a:bodyPr>
          <a:lstStyle/>
          <a:p>
            <a:r>
              <a:rPr lang="en-IN" altLang="en-US" sz="2000" b="1"/>
              <a:t>Cash</a:t>
            </a:r>
            <a:r>
              <a:rPr lang="en-IN" altLang="en-US" sz="2000"/>
              <a:t> has the key advantage of </a:t>
            </a:r>
            <a:r>
              <a:rPr lang="en-IN" altLang="en-US" sz="2000" b="1"/>
              <a:t>anonymity</a:t>
            </a:r>
          </a:p>
        </p:txBody>
      </p:sp>
      <p:sp>
        <p:nvSpPr>
          <p:cNvPr id="9" name="Text Box 8"/>
          <p:cNvSpPr txBox="1"/>
          <p:nvPr/>
        </p:nvSpPr>
        <p:spPr>
          <a:xfrm>
            <a:off x="4385310" y="140970"/>
            <a:ext cx="1033780" cy="368300"/>
          </a:xfrm>
          <a:prstGeom prst="rect">
            <a:avLst/>
          </a:prstGeom>
          <a:noFill/>
        </p:spPr>
        <p:txBody>
          <a:bodyPr wrap="none" rtlCol="0">
            <a:spAutoFit/>
          </a:bodyPr>
          <a:lstStyle/>
          <a:p>
            <a:r>
              <a:rPr lang="en-US"/>
              <a:t>Source: </a:t>
            </a:r>
          </a:p>
        </p:txBody>
      </p:sp>
      <p:pic>
        <p:nvPicPr>
          <p:cNvPr id="12" name="Picture 11"/>
          <p:cNvPicPr>
            <a:picLocks noChangeAspect="1"/>
          </p:cNvPicPr>
          <p:nvPr/>
        </p:nvPicPr>
        <p:blipFill>
          <a:blip r:embed="rId4"/>
          <a:stretch>
            <a:fillRect/>
          </a:stretch>
        </p:blipFill>
        <p:spPr>
          <a:xfrm>
            <a:off x="5291455" y="150495"/>
            <a:ext cx="1343025" cy="457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Comparison</a:t>
            </a:r>
          </a:p>
        </p:txBody>
      </p:sp>
      <p:sp>
        <p:nvSpPr>
          <p:cNvPr id="4" name="Footer Placeholder 3"/>
          <p:cNvSpPr>
            <a:spLocks noGrp="1"/>
          </p:cNvSpPr>
          <p:nvPr>
            <p:ph type="ftr" sz="quarter" idx="11"/>
          </p:nvPr>
        </p:nvSpPr>
        <p:spPr/>
        <p:txBody>
          <a:bodyPr/>
          <a:lstStyle/>
          <a:p>
            <a:r>
              <a:rPr lang="en-US" altLang="zh-CN"/>
              <a:t>Managing Businesses Using Data</a:t>
            </a:r>
            <a:r>
              <a:rPr lang="zh-CN" altLang="en-US"/>
              <a:t>,</a:t>
            </a:r>
            <a:r>
              <a:rPr lang="en-US" altLang="zh-CN"/>
              <a:t> Online BSc Degree,</a:t>
            </a:r>
            <a:r>
              <a:rPr lang="zh-CN" altLang="en-US"/>
              <a:t> IIT Madras</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14</a:t>
            </a:fld>
            <a:endParaRPr lang="zh-CN" altLang="en-US"/>
          </a:p>
        </p:txBody>
      </p:sp>
      <p:pic>
        <p:nvPicPr>
          <p:cNvPr id="7" name="Picture 6"/>
          <p:cNvPicPr>
            <a:picLocks noChangeAspect="1"/>
          </p:cNvPicPr>
          <p:nvPr/>
        </p:nvPicPr>
        <p:blipFill>
          <a:blip r:embed="rId3"/>
          <a:stretch>
            <a:fillRect/>
          </a:stretch>
        </p:blipFill>
        <p:spPr>
          <a:xfrm>
            <a:off x="3610610" y="27940"/>
            <a:ext cx="8089900" cy="6738620"/>
          </a:xfrm>
          <a:prstGeom prst="rect">
            <a:avLst/>
          </a:prstGeom>
        </p:spPr>
      </p:pic>
      <p:sp>
        <p:nvSpPr>
          <p:cNvPr id="3" name="Text Box 2"/>
          <p:cNvSpPr txBox="1"/>
          <p:nvPr/>
        </p:nvSpPr>
        <p:spPr>
          <a:xfrm>
            <a:off x="177165" y="1200150"/>
            <a:ext cx="3542030" cy="802640"/>
          </a:xfrm>
          <a:prstGeom prst="rect">
            <a:avLst/>
          </a:prstGeom>
          <a:noFill/>
        </p:spPr>
        <p:txBody>
          <a:bodyPr wrap="square" rtlCol="0">
            <a:noAutofit/>
          </a:bodyPr>
          <a:lstStyle/>
          <a:p>
            <a:r>
              <a:rPr lang="en-IN" altLang="en-US" sz="2000" b="1"/>
              <a:t>Crypto</a:t>
            </a:r>
            <a:r>
              <a:rPr lang="en-IN" altLang="en-US" sz="2000"/>
              <a:t> has the key advantage of being an </a:t>
            </a:r>
            <a:r>
              <a:rPr lang="en-IN" altLang="en-US" sz="2000" b="1"/>
              <a:t>asset</a:t>
            </a:r>
          </a:p>
        </p:txBody>
      </p:sp>
      <p:sp>
        <p:nvSpPr>
          <p:cNvPr id="6" name="Text Box 5"/>
          <p:cNvSpPr txBox="1"/>
          <p:nvPr/>
        </p:nvSpPr>
        <p:spPr>
          <a:xfrm>
            <a:off x="231775" y="2258695"/>
            <a:ext cx="3120390" cy="706755"/>
          </a:xfrm>
          <a:prstGeom prst="rect">
            <a:avLst/>
          </a:prstGeom>
          <a:noFill/>
        </p:spPr>
        <p:txBody>
          <a:bodyPr wrap="square" rtlCol="0">
            <a:spAutoFit/>
          </a:bodyPr>
          <a:lstStyle/>
          <a:p>
            <a:r>
              <a:rPr lang="en-IN" altLang="en-US" sz="2000" b="1"/>
              <a:t>Cash</a:t>
            </a:r>
            <a:r>
              <a:rPr lang="en-IN" altLang="en-US" sz="2000"/>
              <a:t> has the key advantage of </a:t>
            </a:r>
            <a:r>
              <a:rPr lang="en-IN" altLang="en-US" sz="2000" b="1"/>
              <a:t>anonymity</a:t>
            </a:r>
          </a:p>
        </p:txBody>
      </p:sp>
      <p:sp>
        <p:nvSpPr>
          <p:cNvPr id="8" name="Text Box 7"/>
          <p:cNvSpPr txBox="1"/>
          <p:nvPr/>
        </p:nvSpPr>
        <p:spPr>
          <a:xfrm>
            <a:off x="263525" y="3345815"/>
            <a:ext cx="3120390" cy="1938020"/>
          </a:xfrm>
          <a:prstGeom prst="rect">
            <a:avLst/>
          </a:prstGeom>
          <a:noFill/>
        </p:spPr>
        <p:txBody>
          <a:bodyPr wrap="square" rtlCol="0">
            <a:spAutoFit/>
          </a:bodyPr>
          <a:lstStyle/>
          <a:p>
            <a:r>
              <a:rPr lang="en-IN" altLang="en-US" sz="2000"/>
              <a:t>There is only one advantage for CBDC:</a:t>
            </a:r>
          </a:p>
          <a:p>
            <a:endParaRPr lang="en-IN" altLang="en-US" sz="2000"/>
          </a:p>
          <a:p>
            <a:r>
              <a:rPr lang="en-IN" altLang="en-US" sz="2000" i="1"/>
              <a:t>It is </a:t>
            </a:r>
            <a:r>
              <a:rPr lang="en-IN" altLang="en-US" sz="2000" b="1" i="1"/>
              <a:t>digital </a:t>
            </a:r>
            <a:r>
              <a:rPr lang="en-IN" altLang="en-US" sz="2000" i="1"/>
              <a:t>unlike cash</a:t>
            </a:r>
          </a:p>
          <a:p>
            <a:r>
              <a:rPr lang="en-IN" altLang="en-US" sz="2000" i="1"/>
              <a:t>and </a:t>
            </a:r>
            <a:r>
              <a:rPr lang="en-IN" altLang="en-US" sz="2000" b="1" i="1"/>
              <a:t>does not need a bank account </a:t>
            </a:r>
            <a:r>
              <a:rPr lang="en-IN" altLang="en-US" sz="2000" i="1"/>
              <a:t>unlike UPI</a:t>
            </a:r>
          </a:p>
        </p:txBody>
      </p:sp>
      <p:sp>
        <p:nvSpPr>
          <p:cNvPr id="9" name="Text Box 8"/>
          <p:cNvSpPr txBox="1"/>
          <p:nvPr/>
        </p:nvSpPr>
        <p:spPr>
          <a:xfrm>
            <a:off x="4385310" y="140970"/>
            <a:ext cx="1033780" cy="368300"/>
          </a:xfrm>
          <a:prstGeom prst="rect">
            <a:avLst/>
          </a:prstGeom>
          <a:noFill/>
        </p:spPr>
        <p:txBody>
          <a:bodyPr wrap="none" rtlCol="0">
            <a:spAutoFit/>
          </a:bodyPr>
          <a:lstStyle/>
          <a:p>
            <a:r>
              <a:rPr lang="en-US"/>
              <a:t>Source: </a:t>
            </a:r>
          </a:p>
        </p:txBody>
      </p:sp>
      <p:pic>
        <p:nvPicPr>
          <p:cNvPr id="12" name="Picture 11"/>
          <p:cNvPicPr>
            <a:picLocks noChangeAspect="1"/>
          </p:cNvPicPr>
          <p:nvPr/>
        </p:nvPicPr>
        <p:blipFill>
          <a:blip r:embed="rId4"/>
          <a:stretch>
            <a:fillRect/>
          </a:stretch>
        </p:blipFill>
        <p:spPr>
          <a:xfrm>
            <a:off x="5291455" y="150495"/>
            <a:ext cx="1343025" cy="457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t>Keep the focus of </a:t>
            </a:r>
            <a:r>
              <a:rPr lang="en-US"/>
              <a:t>CBDC </a:t>
            </a:r>
            <a:r>
              <a:rPr lang="en-IN" altLang="en-US"/>
              <a:t>on</a:t>
            </a:r>
            <a:r>
              <a:rPr lang="en-US"/>
              <a:t> financial inclusion</a:t>
            </a:r>
          </a:p>
        </p:txBody>
      </p:sp>
      <p:sp>
        <p:nvSpPr>
          <p:cNvPr id="3" name="Content Placeholder 2"/>
          <p:cNvSpPr>
            <a:spLocks noGrp="1"/>
          </p:cNvSpPr>
          <p:nvPr>
            <p:ph idx="1"/>
          </p:nvPr>
        </p:nvSpPr>
        <p:spPr>
          <a:xfrm>
            <a:off x="480695" y="1487170"/>
            <a:ext cx="11288395" cy="5021580"/>
          </a:xfrm>
        </p:spPr>
        <p:txBody>
          <a:bodyPr>
            <a:noAutofit/>
          </a:bodyPr>
          <a:lstStyle/>
          <a:p>
            <a:r>
              <a:rPr lang="en-US" sz="2400"/>
              <a:t>Formalise the informal sector</a:t>
            </a:r>
          </a:p>
          <a:p>
            <a:endParaRPr lang="en-US" sz="2400"/>
          </a:p>
          <a:p>
            <a:r>
              <a:rPr lang="en-IN" altLang="en-US" sz="2400"/>
              <a:t>Can it allow</a:t>
            </a:r>
            <a:r>
              <a:rPr lang="en-US" sz="2400"/>
              <a:t> the </a:t>
            </a:r>
            <a:r>
              <a:rPr lang="en-IN" altLang="en-US" sz="2400"/>
              <a:t>central bank</a:t>
            </a:r>
            <a:r>
              <a:rPr lang="en-US" sz="2400"/>
              <a:t> to eliminate commercial banks in enabling direct access to credit at the bottom of the pyramid</a:t>
            </a:r>
          </a:p>
          <a:p>
            <a:pPr lvl="1"/>
            <a:r>
              <a:rPr lang="en-US" sz="2000"/>
              <a:t>enlarg</a:t>
            </a:r>
            <a:r>
              <a:rPr lang="en-IN" altLang="en-US" sz="2000"/>
              <a:t>e</a:t>
            </a:r>
            <a:r>
              <a:rPr lang="en-US" sz="2000"/>
              <a:t> access to central bank reserves beyond the</a:t>
            </a:r>
            <a:r>
              <a:rPr lang="en-IN" altLang="en-US" sz="2000"/>
              <a:t> </a:t>
            </a:r>
            <a:r>
              <a:rPr lang="en-US" sz="2000"/>
              <a:t>small realm of commercial banks to the public at large </a:t>
            </a:r>
            <a:r>
              <a:rPr lang="en-IN" altLang="en-US" sz="2000"/>
              <a:t>(“</a:t>
            </a:r>
            <a:r>
              <a:rPr lang="en-US" sz="2000"/>
              <a:t>reserves for all"</a:t>
            </a:r>
            <a:r>
              <a:rPr lang="en-IN" altLang="en-US" sz="2000"/>
              <a:t>)</a:t>
            </a:r>
          </a:p>
          <a:p>
            <a:pPr lvl="1"/>
            <a:endParaRPr lang="en-IN" altLang="en-US" sz="2000"/>
          </a:p>
          <a:p>
            <a:pPr lvl="0"/>
            <a:r>
              <a:rPr lang="en-IN" altLang="en-US" sz="2400"/>
              <a:t>But can banks really be dis-intermediated?</a:t>
            </a:r>
            <a:endParaRPr lang="en-US" sz="2400"/>
          </a:p>
          <a:p>
            <a:pPr lvl="1"/>
            <a:r>
              <a:rPr lang="en-US" sz="2000"/>
              <a:t>how to distribute? </a:t>
            </a:r>
          </a:p>
          <a:p>
            <a:pPr lvl="1"/>
            <a:r>
              <a:rPr lang="en-US" sz="2000"/>
              <a:t>how to create credit?</a:t>
            </a:r>
          </a:p>
          <a:p>
            <a:pPr lvl="0"/>
            <a:endParaRPr lang="en-IN" altLang="en-US"/>
          </a:p>
          <a:p>
            <a:pPr lvl="0"/>
            <a:r>
              <a:rPr lang="en-IN" altLang="en-US" sz="2400"/>
              <a:t>Fintech companies may be able to chip in</a:t>
            </a:r>
          </a:p>
          <a:p>
            <a:pPr lvl="1"/>
            <a:r>
              <a:rPr lang="en-IN" altLang="en-US" sz="2160"/>
              <a:t>RBI innovation hub</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15</a:t>
            </a:fld>
            <a:endParaRPr lang="zh-CN" altLang="en-US"/>
          </a:p>
        </p:txBody>
      </p:sp>
      <p:sp>
        <p:nvSpPr>
          <p:cNvPr id="6" name="Text Box 5"/>
          <p:cNvSpPr txBox="1"/>
          <p:nvPr/>
        </p:nvSpPr>
        <p:spPr>
          <a:xfrm>
            <a:off x="478790" y="754380"/>
            <a:ext cx="11541760" cy="398780"/>
          </a:xfrm>
          <a:prstGeom prst="rect">
            <a:avLst/>
          </a:prstGeom>
          <a:noFill/>
        </p:spPr>
        <p:txBody>
          <a:bodyPr wrap="square" rtlCol="0">
            <a:spAutoFit/>
          </a:bodyPr>
          <a:lstStyle/>
          <a:p>
            <a:r>
              <a:rPr lang="en-US" sz="2000" i="1">
                <a:sym typeface="+mn-ea"/>
              </a:rPr>
              <a:t>Maniff (2020)</a:t>
            </a:r>
            <a:r>
              <a:rPr lang="en-IN" altLang="en-US" sz="2000" i="1">
                <a:sym typeface="+mn-ea"/>
              </a:rPr>
              <a:t>:</a:t>
            </a:r>
            <a:r>
              <a:rPr lang="en-US" sz="2000" i="1">
                <a:sym typeface="+mn-ea"/>
              </a:rPr>
              <a:t> </a:t>
            </a:r>
            <a:r>
              <a:rPr lang="en-IN" altLang="en-US" sz="2000" i="1">
                <a:sym typeface="+mn-ea"/>
              </a:rPr>
              <a:t>CBDC designed</a:t>
            </a:r>
            <a:r>
              <a:rPr lang="en-US" sz="2000" i="1">
                <a:sym typeface="+mn-ea"/>
              </a:rPr>
              <a:t> </a:t>
            </a:r>
            <a:r>
              <a:rPr lang="en-IN" altLang="en-US" sz="2000" i="1">
                <a:sym typeface="+mn-ea"/>
              </a:rPr>
              <a:t>for</a:t>
            </a:r>
            <a:r>
              <a:rPr lang="en-US" sz="2000" i="1">
                <a:sym typeface="+mn-ea"/>
              </a:rPr>
              <a:t> financial inclusion may be less effective in achieving other goals</a:t>
            </a:r>
          </a:p>
        </p:txBody>
      </p:sp>
      <p:sp>
        <p:nvSpPr>
          <p:cNvPr id="7" name="Footer Placeholder 6"/>
          <p:cNvSpPr>
            <a:spLocks noGrp="1"/>
          </p:cNvSpPr>
          <p:nvPr>
            <p:ph type="ftr" sz="quarter" idx="11"/>
          </p:nvPr>
        </p:nvSpPr>
        <p:spPr/>
        <p:txBody>
          <a:bodyPr/>
          <a:lstStyle/>
          <a:p>
            <a:r>
              <a:rPr lang="en-US"/>
              <a:t>Comsnets Indonesia, Nov 2023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Case study: Migrant labour in India (40-50 million)</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16</a:t>
            </a:fld>
            <a:endParaRPr lang="zh-CN" altLang="en-US"/>
          </a:p>
        </p:txBody>
      </p:sp>
      <p:pic>
        <p:nvPicPr>
          <p:cNvPr id="115" name="Content Placeholder 114"/>
          <p:cNvPicPr>
            <a:picLocks noGrp="1" noChangeAspect="1"/>
          </p:cNvPicPr>
          <p:nvPr>
            <p:ph sz="half" idx="1"/>
          </p:nvPr>
        </p:nvPicPr>
        <p:blipFill>
          <a:blip r:embed="rId3"/>
          <a:srcRect t="12939"/>
          <a:stretch>
            <a:fillRect/>
          </a:stretch>
        </p:blipFill>
        <p:spPr>
          <a:xfrm>
            <a:off x="141605" y="744220"/>
            <a:ext cx="5102225" cy="5694045"/>
          </a:xfrm>
          <a:prstGeom prst="rect">
            <a:avLst/>
          </a:prstGeom>
          <a:noFill/>
          <a:ln w="9525">
            <a:noFill/>
          </a:ln>
        </p:spPr>
      </p:pic>
      <p:sp>
        <p:nvSpPr>
          <p:cNvPr id="11" name="Text Box 10"/>
          <p:cNvSpPr txBox="1"/>
          <p:nvPr/>
        </p:nvSpPr>
        <p:spPr>
          <a:xfrm>
            <a:off x="275590" y="6437630"/>
            <a:ext cx="4360545" cy="368300"/>
          </a:xfrm>
          <a:prstGeom prst="rect">
            <a:avLst/>
          </a:prstGeom>
          <a:noFill/>
        </p:spPr>
        <p:txBody>
          <a:bodyPr wrap="square" rtlCol="0">
            <a:spAutoFit/>
          </a:bodyPr>
          <a:lstStyle/>
          <a:p>
            <a:r>
              <a:rPr lang="en-IN" altLang="en-US"/>
              <a:t>Source: Migration Policy Institute, 2014</a:t>
            </a:r>
          </a:p>
        </p:txBody>
      </p:sp>
      <p:pic>
        <p:nvPicPr>
          <p:cNvPr id="117" name="Content Placeholder 116"/>
          <p:cNvPicPr>
            <a:picLocks noGrp="1" noChangeAspect="1"/>
          </p:cNvPicPr>
          <p:nvPr>
            <p:ph sz="half" idx="2"/>
          </p:nvPr>
        </p:nvPicPr>
        <p:blipFill>
          <a:blip r:embed="rId4"/>
          <a:srcRect l="5023" t="15230" r="6837" b="5338"/>
          <a:stretch>
            <a:fillRect/>
          </a:stretch>
        </p:blipFill>
        <p:spPr>
          <a:xfrm>
            <a:off x="6032500" y="772160"/>
            <a:ext cx="5575300" cy="5634355"/>
          </a:xfrm>
          <a:prstGeom prst="rect">
            <a:avLst/>
          </a:prstGeom>
          <a:noFill/>
          <a:ln w="9525">
            <a:noFill/>
          </a:ln>
        </p:spPr>
      </p:pic>
      <p:sp>
        <p:nvSpPr>
          <p:cNvPr id="13" name="Text Box 12"/>
          <p:cNvSpPr txBox="1"/>
          <p:nvPr/>
        </p:nvSpPr>
        <p:spPr>
          <a:xfrm>
            <a:off x="3221990" y="1947545"/>
            <a:ext cx="1165225" cy="460375"/>
          </a:xfrm>
          <a:prstGeom prst="rect">
            <a:avLst/>
          </a:prstGeom>
          <a:noFill/>
        </p:spPr>
        <p:txBody>
          <a:bodyPr wrap="square" rtlCol="0">
            <a:spAutoFit/>
          </a:bodyPr>
          <a:lstStyle/>
          <a:p>
            <a:r>
              <a:rPr lang="en-IN" altLang="en-US" sz="2400"/>
              <a:t>Flows</a:t>
            </a:r>
          </a:p>
        </p:txBody>
      </p:sp>
      <p:sp>
        <p:nvSpPr>
          <p:cNvPr id="14" name="Text Box 13"/>
          <p:cNvSpPr txBox="1"/>
          <p:nvPr/>
        </p:nvSpPr>
        <p:spPr>
          <a:xfrm>
            <a:off x="8723630" y="1367155"/>
            <a:ext cx="2884170" cy="706755"/>
          </a:xfrm>
          <a:prstGeom prst="rect">
            <a:avLst/>
          </a:prstGeom>
          <a:noFill/>
        </p:spPr>
        <p:txBody>
          <a:bodyPr wrap="square" rtlCol="0">
            <a:spAutoFit/>
          </a:bodyPr>
          <a:lstStyle/>
          <a:p>
            <a:pPr algn="ctr"/>
            <a:r>
              <a:rPr lang="en-IN" altLang="en-US" sz="2000"/>
              <a:t>Stock in major states</a:t>
            </a:r>
            <a:br>
              <a:rPr lang="en-IN" altLang="en-US" sz="2000"/>
            </a:br>
            <a:r>
              <a:rPr lang="en-IN" altLang="en-US" sz="2000"/>
              <a:t>(Census 2011)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Migrant payment issues</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17</a:t>
            </a:fld>
            <a:endParaRPr lang="zh-CN" altLang="en-US"/>
          </a:p>
        </p:txBody>
      </p:sp>
      <p:sp>
        <p:nvSpPr>
          <p:cNvPr id="6" name="Footer Placeholder 5"/>
          <p:cNvSpPr>
            <a:spLocks noGrp="1"/>
          </p:cNvSpPr>
          <p:nvPr>
            <p:ph type="ftr" sz="quarter" idx="11"/>
          </p:nvPr>
        </p:nvSpPr>
        <p:spPr/>
        <p:txBody>
          <a:bodyPr/>
          <a:lstStyle/>
          <a:p>
            <a:r>
              <a:rPr lang="en-US"/>
              <a:t>Comsnets Indonesia, Nov 2023</a:t>
            </a:r>
          </a:p>
        </p:txBody>
      </p:sp>
      <p:sp>
        <p:nvSpPr>
          <p:cNvPr id="8" name="Content Placeholder 7"/>
          <p:cNvSpPr>
            <a:spLocks noGrp="1"/>
          </p:cNvSpPr>
          <p:nvPr>
            <p:ph idx="1"/>
          </p:nvPr>
        </p:nvSpPr>
        <p:spPr>
          <a:xfrm>
            <a:off x="480695" y="894715"/>
            <a:ext cx="11597005" cy="5614035"/>
          </a:xfrm>
        </p:spPr>
        <p:txBody>
          <a:bodyPr>
            <a:noAutofit/>
          </a:bodyPr>
          <a:lstStyle/>
          <a:p>
            <a:r>
              <a:rPr lang="en-IN" altLang="en-US" sz="2400"/>
              <a:t>Migrant workers are “discovered” by intermediate agents</a:t>
            </a:r>
          </a:p>
          <a:p>
            <a:pPr lvl="1"/>
            <a:r>
              <a:rPr lang="en-IN" altLang="en-US" sz="2160"/>
              <a:t>Employers use these agents as sub-contractors to fulfil short term worker needs</a:t>
            </a:r>
          </a:p>
          <a:p>
            <a:pPr lvl="1"/>
            <a:r>
              <a:rPr lang="en-IN" altLang="en-US" sz="2160" b="1"/>
              <a:t>Agents</a:t>
            </a:r>
            <a:r>
              <a:rPr lang="en-IN" altLang="en-US" sz="2160"/>
              <a:t> provide a host of </a:t>
            </a:r>
            <a:r>
              <a:rPr lang="en-IN" altLang="en-US" sz="2160" b="1"/>
              <a:t>services to the migrant workers</a:t>
            </a:r>
            <a:endParaRPr lang="en-IN" altLang="en-US" sz="2160"/>
          </a:p>
          <a:p>
            <a:pPr lvl="2"/>
            <a:r>
              <a:rPr lang="en-IN" altLang="en-US" sz="1800"/>
              <a:t>Informal lending of initial capital to travel from their homes to the work site</a:t>
            </a:r>
          </a:p>
          <a:p>
            <a:pPr lvl="2"/>
            <a:r>
              <a:rPr lang="en-IN" altLang="en-US" sz="1800"/>
              <a:t>Accommodation and food at the work site (if the employer does not provide it)</a:t>
            </a:r>
          </a:p>
          <a:p>
            <a:pPr lvl="2"/>
            <a:r>
              <a:rPr lang="en-IN" altLang="en-US" sz="1800"/>
              <a:t>Money trasfer services for workers to remit payments to their families</a:t>
            </a:r>
          </a:p>
          <a:p>
            <a:pPr lvl="1"/>
            <a:r>
              <a:rPr lang="en-IN" altLang="en-US" sz="2160"/>
              <a:t>... and are supposed to take care of </a:t>
            </a:r>
            <a:r>
              <a:rPr lang="en-IN" altLang="en-US" sz="2160" b="1"/>
              <a:t>statutory compliance</a:t>
            </a:r>
            <a:r>
              <a:rPr lang="en-IN" altLang="en-US" sz="2160"/>
              <a:t> for employers</a:t>
            </a:r>
          </a:p>
          <a:p>
            <a:pPr lvl="2"/>
            <a:r>
              <a:rPr lang="en-IN" altLang="en-US" sz="1800"/>
              <a:t>PF and ESI payments to the appropriate agencies</a:t>
            </a:r>
          </a:p>
          <a:p>
            <a:pPr lvl="2"/>
            <a:r>
              <a:rPr lang="en-IN" altLang="en-US" sz="1800"/>
              <a:t>Salary processing for workers - payments by cash if needed</a:t>
            </a:r>
          </a:p>
          <a:p>
            <a:pPr lvl="2"/>
            <a:r>
              <a:rPr lang="en-IN" altLang="en-US" sz="1800"/>
              <a:t>Salary statements for workers and for state agencies that provide training to migrant workers</a:t>
            </a:r>
          </a:p>
          <a:p>
            <a:pPr lvl="2"/>
            <a:r>
              <a:rPr lang="en-IN" altLang="en-US" sz="1800"/>
              <a:t>Health checks, etc</a:t>
            </a:r>
          </a:p>
          <a:p>
            <a:pPr lvl="0"/>
            <a:r>
              <a:rPr lang="en-IN" altLang="en-US" sz="2400" b="1"/>
              <a:t>Issues</a:t>
            </a:r>
            <a:r>
              <a:rPr lang="en-IN" altLang="en-US" sz="2400"/>
              <a:t>: </a:t>
            </a:r>
            <a:r>
              <a:rPr lang="en-IN" altLang="en-US" sz="2000"/>
              <a:t>Agents are not professional - this affects worker morale and is a big hassle for employers</a:t>
            </a:r>
          </a:p>
          <a:p>
            <a:pPr lvl="1"/>
            <a:r>
              <a:rPr lang="en-IN" altLang="en-US" sz="2025"/>
              <a:t>Salary payments not made on time - causes friction between employeer and migrant workers</a:t>
            </a:r>
          </a:p>
          <a:p>
            <a:pPr lvl="1"/>
            <a:r>
              <a:rPr lang="en-IN" altLang="en-US" sz="2025"/>
              <a:t>Excessive fees for their services, high rate of interest for loans</a:t>
            </a:r>
          </a:p>
          <a:p>
            <a:pPr lvl="1"/>
            <a:r>
              <a:rPr lang="en-IN" altLang="en-US" sz="2025"/>
              <a:t>Miss out on statutory payments - causes friction between employer and statutory agencies</a:t>
            </a:r>
            <a:endParaRPr lang="en-IN" altLang="en-US" sz="216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t>Pilot, survey carried out by Agami and findings</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18</a:t>
            </a:fld>
            <a:endParaRPr lang="zh-CN" altLang="en-US"/>
          </a:p>
        </p:txBody>
      </p:sp>
      <p:pic>
        <p:nvPicPr>
          <p:cNvPr id="7" name="Content Placeholder 6"/>
          <p:cNvPicPr>
            <a:picLocks noGrp="1" noChangeAspect="1"/>
          </p:cNvPicPr>
          <p:nvPr>
            <p:ph idx="1"/>
          </p:nvPr>
        </p:nvPicPr>
        <p:blipFill>
          <a:blip r:embed="rId3"/>
          <a:srcRect l="39717" t="20579" r="12520" b="10531"/>
          <a:stretch>
            <a:fillRect/>
          </a:stretch>
        </p:blipFill>
        <p:spPr>
          <a:xfrm>
            <a:off x="2292985" y="2673350"/>
            <a:ext cx="4244340" cy="3443605"/>
          </a:xfrm>
          <a:prstGeom prst="rect">
            <a:avLst/>
          </a:prstGeom>
        </p:spPr>
      </p:pic>
      <p:pic>
        <p:nvPicPr>
          <p:cNvPr id="11" name="Content Placeholder 10"/>
          <p:cNvPicPr>
            <a:picLocks noGrp="1" noChangeAspect="1"/>
          </p:cNvPicPr>
          <p:nvPr>
            <p:ph sz="quarter" idx="13"/>
          </p:nvPr>
        </p:nvPicPr>
        <p:blipFill>
          <a:blip r:embed="rId4"/>
          <a:srcRect l="41376" t="51759" r="38170" b="27677"/>
          <a:stretch>
            <a:fillRect/>
          </a:stretch>
        </p:blipFill>
        <p:spPr>
          <a:xfrm>
            <a:off x="167640" y="2371725"/>
            <a:ext cx="2514600" cy="1422400"/>
          </a:xfrm>
          <a:prstGeom prst="rect">
            <a:avLst/>
          </a:prstGeom>
        </p:spPr>
      </p:pic>
      <p:cxnSp>
        <p:nvCxnSpPr>
          <p:cNvPr id="12" name="Straight Arrow Connector 11"/>
          <p:cNvCxnSpPr/>
          <p:nvPr/>
        </p:nvCxnSpPr>
        <p:spPr>
          <a:xfrm>
            <a:off x="2603500" y="2528570"/>
            <a:ext cx="2010410" cy="645795"/>
          </a:xfrm>
          <a:prstGeom prst="straightConnector1">
            <a:avLst/>
          </a:prstGeom>
          <a:ln w="31750">
            <a:gradFill>
              <a:gsLst>
                <a:gs pos="0">
                  <a:prstClr val="black">
                    <a:hueOff val="-4200000"/>
                  </a:prstClr>
                </a:gs>
                <a:gs pos="100000">
                  <a:prstClr val="black"/>
                </a:gs>
              </a:gsLst>
            </a:gradFill>
            <a:tailEnd type="arrow" w="med" len="med"/>
          </a:ln>
        </p:spPr>
        <p:style>
          <a:lnRef idx="0">
            <a:srgbClr val="FFFFFF"/>
          </a:lnRef>
          <a:fillRef idx="0">
            <a:srgbClr val="FFFFFF"/>
          </a:fillRef>
          <a:effectRef idx="0">
            <a:srgbClr val="FFFFFF"/>
          </a:effectRef>
          <a:fontRef idx="minor">
            <a:schemeClr val="tx1"/>
          </a:fontRef>
        </p:style>
      </p:cxnSp>
      <p:sp>
        <p:nvSpPr>
          <p:cNvPr id="13" name="Text Box 12"/>
          <p:cNvSpPr txBox="1"/>
          <p:nvPr/>
        </p:nvSpPr>
        <p:spPr>
          <a:xfrm>
            <a:off x="20320" y="1961515"/>
            <a:ext cx="3417570" cy="368300"/>
          </a:xfrm>
          <a:prstGeom prst="rect">
            <a:avLst/>
          </a:prstGeom>
          <a:noFill/>
        </p:spPr>
        <p:txBody>
          <a:bodyPr wrap="square" rtlCol="0">
            <a:spAutoFit/>
          </a:bodyPr>
          <a:lstStyle/>
          <a:p>
            <a:r>
              <a:rPr lang="en-IN" altLang="en-US"/>
              <a:t>Survey at auto components co</a:t>
            </a:r>
          </a:p>
        </p:txBody>
      </p:sp>
      <p:pic>
        <p:nvPicPr>
          <p:cNvPr id="107" name="Content Placeholder 106"/>
          <p:cNvPicPr>
            <a:picLocks noChangeAspect="1"/>
          </p:cNvPicPr>
          <p:nvPr/>
        </p:nvPicPr>
        <p:blipFill>
          <a:blip r:embed="rId5"/>
          <a:srcRect t="12327"/>
          <a:stretch>
            <a:fillRect/>
          </a:stretch>
        </p:blipFill>
        <p:spPr>
          <a:xfrm>
            <a:off x="182880" y="4459605"/>
            <a:ext cx="2825115" cy="1648460"/>
          </a:xfrm>
          <a:prstGeom prst="rect">
            <a:avLst/>
          </a:prstGeom>
          <a:noFill/>
          <a:ln w="9525">
            <a:noFill/>
          </a:ln>
        </p:spPr>
      </p:pic>
      <p:cxnSp>
        <p:nvCxnSpPr>
          <p:cNvPr id="14" name="Straight Arrow Connector 13"/>
          <p:cNvCxnSpPr/>
          <p:nvPr/>
        </p:nvCxnSpPr>
        <p:spPr>
          <a:xfrm flipV="1">
            <a:off x="2857500" y="4465320"/>
            <a:ext cx="1804035" cy="147955"/>
          </a:xfrm>
          <a:prstGeom prst="straightConnector1">
            <a:avLst/>
          </a:prstGeom>
          <a:ln w="31750">
            <a:gradFill>
              <a:gsLst>
                <a:gs pos="0">
                  <a:prstClr val="black">
                    <a:hueOff val="-4200000"/>
                  </a:prstClr>
                </a:gs>
                <a:gs pos="100000">
                  <a:prstClr val="black"/>
                </a:gs>
              </a:gsLst>
            </a:gradFill>
            <a:tailEnd type="arrow" w="med" len="med"/>
          </a:ln>
        </p:spPr>
        <p:style>
          <a:lnRef idx="0">
            <a:srgbClr val="FFFFFF"/>
          </a:lnRef>
          <a:fillRef idx="0">
            <a:srgbClr val="FFFFFF"/>
          </a:fillRef>
          <a:effectRef idx="0">
            <a:srgbClr val="FFFFFF"/>
          </a:effectRef>
          <a:fontRef idx="minor">
            <a:schemeClr val="tx1"/>
          </a:fontRef>
        </p:style>
      </p:cxnSp>
      <p:sp>
        <p:nvSpPr>
          <p:cNvPr id="15" name="Text Box 14"/>
          <p:cNvSpPr txBox="1"/>
          <p:nvPr/>
        </p:nvSpPr>
        <p:spPr>
          <a:xfrm>
            <a:off x="121920" y="6106795"/>
            <a:ext cx="5798820" cy="645160"/>
          </a:xfrm>
          <a:prstGeom prst="rect">
            <a:avLst/>
          </a:prstGeom>
          <a:noFill/>
        </p:spPr>
        <p:txBody>
          <a:bodyPr wrap="square" rtlCol="0">
            <a:spAutoFit/>
          </a:bodyPr>
          <a:lstStyle/>
          <a:p>
            <a:r>
              <a:rPr lang="en-IN" altLang="en-US"/>
              <a:t>Pilot using closed wallets </a:t>
            </a:r>
            <a:br>
              <a:rPr lang="en-IN" altLang="en-US"/>
            </a:br>
            <a:r>
              <a:rPr lang="en-IN" altLang="en-US"/>
              <a:t>at textiles unit (100 workers)</a:t>
            </a:r>
          </a:p>
        </p:txBody>
      </p:sp>
      <p:cxnSp>
        <p:nvCxnSpPr>
          <p:cNvPr id="16" name="Straight Arrow Connector 15"/>
          <p:cNvCxnSpPr/>
          <p:nvPr/>
        </p:nvCxnSpPr>
        <p:spPr>
          <a:xfrm>
            <a:off x="5323205" y="1978025"/>
            <a:ext cx="709295" cy="899795"/>
          </a:xfrm>
          <a:prstGeom prst="straightConnector1">
            <a:avLst/>
          </a:prstGeom>
          <a:ln w="31750">
            <a:gradFill>
              <a:gsLst>
                <a:gs pos="0">
                  <a:prstClr val="black">
                    <a:hueOff val="-4200000"/>
                  </a:prstClr>
                </a:gs>
                <a:gs pos="100000">
                  <a:prstClr val="black"/>
                </a:gs>
              </a:gsLst>
            </a:gradFill>
            <a:tailEnd type="arrow" w="med" len="med"/>
          </a:ln>
        </p:spPr>
        <p:style>
          <a:lnRef idx="0">
            <a:srgbClr val="FFFFFF"/>
          </a:lnRef>
          <a:fillRef idx="0">
            <a:srgbClr val="FFFFFF"/>
          </a:fillRef>
          <a:effectRef idx="0">
            <a:srgbClr val="FFFFFF"/>
          </a:effectRef>
          <a:fontRef idx="minor">
            <a:schemeClr val="tx1"/>
          </a:fontRef>
        </p:style>
      </p:cxnSp>
      <p:sp>
        <p:nvSpPr>
          <p:cNvPr id="17" name="Text Box 16"/>
          <p:cNvSpPr txBox="1"/>
          <p:nvPr/>
        </p:nvSpPr>
        <p:spPr>
          <a:xfrm>
            <a:off x="3092450" y="884555"/>
            <a:ext cx="3820160" cy="368300"/>
          </a:xfrm>
          <a:prstGeom prst="rect">
            <a:avLst/>
          </a:prstGeom>
          <a:noFill/>
        </p:spPr>
        <p:txBody>
          <a:bodyPr wrap="square" rtlCol="0">
            <a:spAutoFit/>
          </a:bodyPr>
          <a:lstStyle/>
          <a:p>
            <a:r>
              <a:rPr lang="en-IN" altLang="en-US"/>
              <a:t>Survey at sports gear manufacturer </a:t>
            </a:r>
          </a:p>
        </p:txBody>
      </p:sp>
      <p:pic>
        <p:nvPicPr>
          <p:cNvPr id="109" name="Content Placeholder 108"/>
          <p:cNvPicPr>
            <a:picLocks noChangeAspect="1"/>
          </p:cNvPicPr>
          <p:nvPr/>
        </p:nvPicPr>
        <p:blipFill>
          <a:blip r:embed="rId6"/>
          <a:srcRect t="15433" r="24832" b="22229"/>
          <a:stretch>
            <a:fillRect/>
          </a:stretch>
        </p:blipFill>
        <p:spPr>
          <a:xfrm>
            <a:off x="3624580" y="1286510"/>
            <a:ext cx="2627630" cy="1246505"/>
          </a:xfrm>
          <a:prstGeom prst="rect">
            <a:avLst/>
          </a:prstGeom>
          <a:noFill/>
          <a:ln w="9525">
            <a:noFill/>
          </a:ln>
        </p:spPr>
      </p:pic>
      <p:sp>
        <p:nvSpPr>
          <p:cNvPr id="18" name="Content Placeholder 7"/>
          <p:cNvSpPr>
            <a:spLocks noGrp="1"/>
          </p:cNvSpPr>
          <p:nvPr/>
        </p:nvSpPr>
        <p:spPr>
          <a:xfrm>
            <a:off x="6741795" y="894715"/>
            <a:ext cx="5335905" cy="5614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altLang="en-US" sz="2400" b="1" u="sng"/>
              <a:t>Findings</a:t>
            </a:r>
          </a:p>
          <a:p>
            <a:pPr lvl="0"/>
            <a:endParaRPr lang="en-IN" altLang="en-US"/>
          </a:p>
          <a:p>
            <a:pPr lvl="0"/>
            <a:r>
              <a:rPr lang="en-IN" altLang="en-US"/>
              <a:t>More than half the workers have bank accounts, but are unable to use them</a:t>
            </a:r>
          </a:p>
          <a:p>
            <a:pPr lvl="1"/>
            <a:r>
              <a:rPr lang="en-IN" altLang="en-US"/>
              <a:t>Going to an ATM or bank branch is costly</a:t>
            </a:r>
          </a:p>
          <a:p>
            <a:pPr lvl="1"/>
            <a:endParaRPr lang="en-IN" altLang="en-US"/>
          </a:p>
          <a:p>
            <a:pPr lvl="0"/>
            <a:r>
              <a:rPr lang="en-IN" altLang="en-US"/>
              <a:t>Zero balance accounts are very expensive!</a:t>
            </a:r>
          </a:p>
          <a:p>
            <a:pPr lvl="1"/>
            <a:r>
              <a:rPr lang="en-IN" altLang="en-US"/>
              <a:t>Charges are 2-3% of monthly wage</a:t>
            </a:r>
          </a:p>
          <a:p>
            <a:pPr lvl="1"/>
            <a:r>
              <a:rPr lang="en-IN" altLang="en-US"/>
              <a:t>balance check and sms alerts are charged</a:t>
            </a:r>
          </a:p>
          <a:p>
            <a:pPr lvl="1"/>
            <a:endParaRPr lang="en-IN" altLang="en-US"/>
          </a:p>
          <a:p>
            <a:pPr lvl="0"/>
            <a:r>
              <a:rPr lang="en-IN" altLang="en-US"/>
              <a:t>Their financial needs are very limited:</a:t>
            </a:r>
          </a:p>
          <a:p>
            <a:pPr lvl="1"/>
            <a:r>
              <a:rPr lang="en-IN" altLang="en-US"/>
              <a:t>Transfer funds to their relatives at home</a:t>
            </a:r>
          </a:p>
          <a:p>
            <a:pPr lvl="1"/>
            <a:r>
              <a:rPr lang="en-IN" altLang="en-US"/>
              <a:t>Exchange money with friends</a:t>
            </a:r>
          </a:p>
          <a:p>
            <a:pPr lvl="1"/>
            <a:r>
              <a:rPr lang="en-IN" altLang="en-US"/>
              <a:t>Withdraw cash for small purchases</a:t>
            </a:r>
          </a:p>
          <a:p>
            <a:pPr lvl="1"/>
            <a:r>
              <a:rPr lang="en-IN" altLang="en-US"/>
              <a:t>Recharge mobile phone</a:t>
            </a:r>
          </a:p>
          <a:p>
            <a:pPr lvl="1"/>
            <a:r>
              <a:rPr lang="en-IN" altLang="en-US"/>
              <a:t>Purchase tickets for travel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t>Solution using PPI cards</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19</a:t>
            </a:fld>
            <a:endParaRPr lang="zh-CN" altLang="en-US"/>
          </a:p>
        </p:txBody>
      </p:sp>
      <p:pic>
        <p:nvPicPr>
          <p:cNvPr id="3" name="Picture 2"/>
          <p:cNvPicPr>
            <a:picLocks noChangeAspect="1"/>
          </p:cNvPicPr>
          <p:nvPr/>
        </p:nvPicPr>
        <p:blipFill>
          <a:blip r:embed="rId3"/>
          <a:stretch>
            <a:fillRect/>
          </a:stretch>
        </p:blipFill>
        <p:spPr>
          <a:xfrm>
            <a:off x="9629777" y="314889"/>
            <a:ext cx="2092615" cy="3620972"/>
          </a:xfrm>
          <a:prstGeom prst="rect">
            <a:avLst/>
          </a:prstGeom>
        </p:spPr>
      </p:pic>
      <p:sp>
        <p:nvSpPr>
          <p:cNvPr id="6" name="Rectangle 5" descr="Corporates"/>
          <p:cNvSpPr/>
          <p:nvPr/>
        </p:nvSpPr>
        <p:spPr>
          <a:xfrm>
            <a:off x="654604" y="2234250"/>
            <a:ext cx="4796518" cy="5350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tlCol="0" anchor="t" anchorCtr="0"/>
          <a:lstStyle/>
          <a:p>
            <a:pPr algn="ctr"/>
            <a:r>
              <a:rPr lang="en-US" sz="2000" b="1" dirty="0">
                <a:solidFill>
                  <a:schemeClr val="tx1"/>
                </a:solidFill>
              </a:rPr>
              <a:t>Pre- configured app + card provided</a:t>
            </a:r>
          </a:p>
        </p:txBody>
      </p:sp>
      <p:sp>
        <p:nvSpPr>
          <p:cNvPr id="7" name="Rectangle 6" descr="Corporates"/>
          <p:cNvSpPr/>
          <p:nvPr/>
        </p:nvSpPr>
        <p:spPr>
          <a:xfrm>
            <a:off x="654685" y="1028700"/>
            <a:ext cx="4795520" cy="8153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tlCol="0" anchor="t" anchorCtr="0"/>
          <a:lstStyle/>
          <a:p>
            <a:pPr algn="ctr"/>
            <a:r>
              <a:rPr lang="en-US" sz="2000" b="1" dirty="0" err="1">
                <a:solidFill>
                  <a:schemeClr val="tx1"/>
                </a:solidFill>
              </a:rPr>
              <a:t>Emlpoyee</a:t>
            </a:r>
            <a:r>
              <a:rPr lang="en-US" sz="2000" b="1" dirty="0">
                <a:solidFill>
                  <a:schemeClr val="tx1"/>
                </a:solidFill>
              </a:rPr>
              <a:t> onboarded (KYC) </a:t>
            </a:r>
            <a:br>
              <a:rPr lang="en-US" sz="2000" b="1" dirty="0">
                <a:solidFill>
                  <a:schemeClr val="tx1"/>
                </a:solidFill>
              </a:rPr>
            </a:br>
            <a:r>
              <a:rPr lang="en-US" sz="2000" b="1" dirty="0">
                <a:solidFill>
                  <a:schemeClr val="tx1"/>
                </a:solidFill>
              </a:rPr>
              <a:t>at entry on site as part of HR process </a:t>
            </a:r>
          </a:p>
        </p:txBody>
      </p:sp>
      <p:sp>
        <p:nvSpPr>
          <p:cNvPr id="9" name="Rectangle 8" descr="Corporates"/>
          <p:cNvSpPr/>
          <p:nvPr/>
        </p:nvSpPr>
        <p:spPr>
          <a:xfrm>
            <a:off x="721366" y="3133532"/>
            <a:ext cx="4730671" cy="5802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tlCol="0" anchor="t" anchorCtr="0"/>
          <a:lstStyle/>
          <a:p>
            <a:pPr algn="ctr"/>
            <a:r>
              <a:rPr lang="en-US" sz="2000" b="1" dirty="0">
                <a:solidFill>
                  <a:schemeClr val="bg1"/>
                </a:solidFill>
              </a:rPr>
              <a:t>Source of funds - Salary</a:t>
            </a:r>
          </a:p>
        </p:txBody>
      </p:sp>
      <p:sp>
        <p:nvSpPr>
          <p:cNvPr id="10" name="Rectangle 9" descr="Corporates"/>
          <p:cNvSpPr/>
          <p:nvPr/>
        </p:nvSpPr>
        <p:spPr>
          <a:xfrm>
            <a:off x="1428750" y="4088765"/>
            <a:ext cx="1665605" cy="537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tlCol="0" anchor="ctr" anchorCtr="0"/>
          <a:lstStyle/>
          <a:p>
            <a:pPr algn="ctr"/>
            <a:endParaRPr lang="en-US" sz="2000" b="1" dirty="0">
              <a:solidFill>
                <a:schemeClr val="tx1"/>
              </a:solidFill>
            </a:endParaRPr>
          </a:p>
        </p:txBody>
      </p:sp>
      <p:sp>
        <p:nvSpPr>
          <p:cNvPr id="11" name="Rectangle 10" descr="Corporates"/>
          <p:cNvSpPr/>
          <p:nvPr/>
        </p:nvSpPr>
        <p:spPr>
          <a:xfrm>
            <a:off x="412115" y="5041265"/>
            <a:ext cx="2265680" cy="537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tlCol="0" anchor="ctr" anchorCtr="0"/>
          <a:lstStyle/>
          <a:p>
            <a:pPr algn="ctr"/>
            <a:r>
              <a:rPr lang="en-US" sz="2000" b="1" dirty="0">
                <a:solidFill>
                  <a:schemeClr val="tx1"/>
                </a:solidFill>
              </a:rPr>
              <a:t>PF/ ESI</a:t>
            </a:r>
            <a:r>
              <a:rPr lang="en-IN" altLang="en-US" sz="2000" b="1" dirty="0">
                <a:solidFill>
                  <a:schemeClr val="tx1"/>
                </a:solidFill>
              </a:rPr>
              <a:t>/Agent</a:t>
            </a:r>
          </a:p>
        </p:txBody>
      </p:sp>
      <p:sp>
        <p:nvSpPr>
          <p:cNvPr id="13" name="Rectangle 12" descr="Corporates"/>
          <p:cNvSpPr/>
          <p:nvPr/>
        </p:nvSpPr>
        <p:spPr>
          <a:xfrm>
            <a:off x="3343275" y="4928235"/>
            <a:ext cx="2087880" cy="7988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tlCol="0" anchor="t" anchorCtr="0"/>
          <a:lstStyle/>
          <a:p>
            <a:pPr algn="ctr"/>
            <a:r>
              <a:rPr lang="en-US" sz="2000" b="1" dirty="0">
                <a:solidFill>
                  <a:schemeClr val="tx1"/>
                </a:solidFill>
              </a:rPr>
              <a:t>Balance to employee </a:t>
            </a:r>
          </a:p>
        </p:txBody>
      </p:sp>
      <p:pic>
        <p:nvPicPr>
          <p:cNvPr id="35" name="Picture 34"/>
          <p:cNvPicPr>
            <a:picLocks noChangeAspect="1"/>
          </p:cNvPicPr>
          <p:nvPr/>
        </p:nvPicPr>
        <p:blipFill>
          <a:blip r:embed="rId4"/>
          <a:srcRect l="-549" t="-794"/>
          <a:stretch>
            <a:fillRect/>
          </a:stretch>
        </p:blipFill>
        <p:spPr>
          <a:xfrm>
            <a:off x="9505315" y="4495800"/>
            <a:ext cx="2327910" cy="1290320"/>
          </a:xfrm>
          <a:prstGeom prst="roundRect">
            <a:avLst/>
          </a:prstGeom>
        </p:spPr>
      </p:pic>
      <p:sp>
        <p:nvSpPr>
          <p:cNvPr id="8" name="Rectangle 20" descr="Corporates"/>
          <p:cNvSpPr/>
          <p:nvPr/>
        </p:nvSpPr>
        <p:spPr>
          <a:xfrm>
            <a:off x="6426200" y="685800"/>
            <a:ext cx="2973070" cy="3249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tlCol="0" anchor="t" anchorCtr="0"/>
          <a:lstStyle/>
          <a:p>
            <a:pPr algn="ctr"/>
            <a:r>
              <a:rPr lang="en-US" sz="2000" b="1" dirty="0">
                <a:solidFill>
                  <a:schemeClr val="tx1"/>
                </a:solidFill>
              </a:rPr>
              <a:t>Check</a:t>
            </a:r>
            <a:r>
              <a:rPr lang="en-US" sz="2000" dirty="0">
                <a:solidFill>
                  <a:schemeClr val="tx1"/>
                </a:solidFill>
              </a:rPr>
              <a:t> balance, </a:t>
            </a:r>
          </a:p>
          <a:p>
            <a:pPr algn="ctr"/>
            <a:r>
              <a:rPr lang="en-US" sz="2000" dirty="0">
                <a:solidFill>
                  <a:schemeClr val="tx1"/>
                </a:solidFill>
              </a:rPr>
              <a:t>Transaction history</a:t>
            </a:r>
            <a:r>
              <a:rPr lang="en-IN" altLang="en-US" sz="2000" dirty="0">
                <a:solidFill>
                  <a:schemeClr val="tx1"/>
                </a:solidFill>
              </a:rPr>
              <a:t>,</a:t>
            </a:r>
          </a:p>
          <a:p>
            <a:pPr algn="ctr"/>
            <a:r>
              <a:rPr lang="en-US" sz="2000" b="1" dirty="0">
                <a:solidFill>
                  <a:schemeClr val="tx1"/>
                </a:solidFill>
                <a:sym typeface="+mn-ea"/>
              </a:rPr>
              <a:t>Access</a:t>
            </a:r>
            <a:r>
              <a:rPr lang="en-US" sz="2000" dirty="0">
                <a:solidFill>
                  <a:schemeClr val="tx1"/>
                </a:solidFill>
                <a:sym typeface="+mn-ea"/>
              </a:rPr>
              <a:t> salary slip</a:t>
            </a:r>
            <a:r>
              <a:rPr lang="en-IN" altLang="en-US" sz="2000" dirty="0">
                <a:solidFill>
                  <a:schemeClr val="tx1"/>
                </a:solidFill>
                <a:sym typeface="+mn-ea"/>
              </a:rPr>
              <a:t>,</a:t>
            </a:r>
          </a:p>
          <a:p>
            <a:pPr algn="ctr"/>
            <a:r>
              <a:rPr lang="en-US" sz="2000" b="1" dirty="0">
                <a:solidFill>
                  <a:schemeClr val="tx1"/>
                </a:solidFill>
                <a:sym typeface="+mn-ea"/>
              </a:rPr>
              <a:t>Financial </a:t>
            </a:r>
            <a:r>
              <a:rPr lang="en-US" sz="2000" b="1" dirty="0" err="1">
                <a:solidFill>
                  <a:schemeClr val="tx1"/>
                </a:solidFill>
                <a:sym typeface="+mn-ea"/>
              </a:rPr>
              <a:t>ser</a:t>
            </a:r>
            <a:r>
              <a:rPr lang="en-IN" altLang="en-US" sz="2000" b="1" dirty="0" err="1">
                <a:solidFill>
                  <a:schemeClr val="tx1"/>
                </a:solidFill>
                <a:sym typeface="+mn-ea"/>
              </a:rPr>
              <a:t>v</a:t>
            </a:r>
            <a:r>
              <a:rPr lang="en-US" sz="2000" b="1" dirty="0" err="1">
                <a:solidFill>
                  <a:schemeClr val="tx1"/>
                </a:solidFill>
                <a:sym typeface="+mn-ea"/>
              </a:rPr>
              <a:t>i</a:t>
            </a:r>
            <a:r>
              <a:rPr lang="en-IN" altLang="en-US" sz="2000" b="1" dirty="0" err="1">
                <a:solidFill>
                  <a:schemeClr val="tx1"/>
                </a:solidFill>
                <a:sym typeface="+mn-ea"/>
              </a:rPr>
              <a:t>c</a:t>
            </a:r>
            <a:r>
              <a:rPr lang="en-US" sz="2000" b="1" dirty="0" err="1">
                <a:solidFill>
                  <a:schemeClr val="tx1"/>
                </a:solidFill>
                <a:sym typeface="+mn-ea"/>
              </a:rPr>
              <a:t>es</a:t>
            </a:r>
            <a:r>
              <a:rPr lang="en-IN" altLang="en-US" sz="2000" b="1" dirty="0" err="1">
                <a:solidFill>
                  <a:schemeClr val="tx1"/>
                </a:solidFill>
                <a:sym typeface="+mn-ea"/>
              </a:rPr>
              <a:t> </a:t>
            </a:r>
            <a:r>
              <a:rPr lang="en-US" sz="2000" dirty="0">
                <a:solidFill>
                  <a:schemeClr val="tx1"/>
                </a:solidFill>
                <a:sym typeface="+mn-ea"/>
              </a:rPr>
              <a:t>(FD)</a:t>
            </a:r>
            <a:r>
              <a:rPr lang="en-IN" altLang="en-US" sz="2000" dirty="0">
                <a:solidFill>
                  <a:schemeClr val="tx1"/>
                </a:solidFill>
                <a:sym typeface="+mn-ea"/>
              </a:rPr>
              <a:t>,</a:t>
            </a:r>
          </a:p>
          <a:p>
            <a:pPr algn="ctr"/>
            <a:r>
              <a:rPr lang="en-US" sz="2000" b="1" dirty="0">
                <a:solidFill>
                  <a:schemeClr val="tx1"/>
                </a:solidFill>
                <a:sym typeface="+mn-ea"/>
              </a:rPr>
              <a:t>Send money</a:t>
            </a:r>
            <a:r>
              <a:rPr lang="en-IN" altLang="en-US" sz="2000" b="1" dirty="0">
                <a:solidFill>
                  <a:schemeClr val="tx1"/>
                </a:solidFill>
                <a:sym typeface="+mn-ea"/>
              </a:rPr>
              <a:t> </a:t>
            </a:r>
            <a:endParaRPr lang="en-US" sz="2000" b="1" dirty="0">
              <a:solidFill>
                <a:schemeClr val="tx1"/>
              </a:solidFill>
            </a:endParaRPr>
          </a:p>
          <a:p>
            <a:pPr algn="ctr"/>
            <a:r>
              <a:rPr lang="en-IN" altLang="en-US" sz="2000" dirty="0">
                <a:solidFill>
                  <a:schemeClr val="tx1"/>
                </a:solidFill>
                <a:sym typeface="+mn-ea"/>
              </a:rPr>
              <a:t>(</a:t>
            </a:r>
            <a:r>
              <a:rPr lang="en-US" sz="2000" dirty="0">
                <a:solidFill>
                  <a:schemeClr val="tx1"/>
                </a:solidFill>
                <a:sym typeface="+mn-ea"/>
              </a:rPr>
              <a:t>largely pre – configured</a:t>
            </a:r>
            <a:r>
              <a:rPr lang="en-IN" altLang="en-US" sz="2000" dirty="0">
                <a:solidFill>
                  <a:schemeClr val="tx1"/>
                </a:solidFill>
                <a:sym typeface="+mn-ea"/>
              </a:rPr>
              <a:t>)</a:t>
            </a:r>
          </a:p>
          <a:p>
            <a:pPr algn="ctr"/>
            <a:r>
              <a:rPr lang="en-US" sz="2000" b="1" dirty="0">
                <a:solidFill>
                  <a:schemeClr val="tx1"/>
                </a:solidFill>
                <a:sym typeface="+mn-ea"/>
              </a:rPr>
              <a:t>Withdraw cash</a:t>
            </a:r>
            <a:endParaRPr lang="en-US" sz="2000" b="1" dirty="0">
              <a:solidFill>
                <a:schemeClr val="tx1"/>
              </a:solidFill>
            </a:endParaRPr>
          </a:p>
          <a:p>
            <a:pPr algn="ctr"/>
            <a:r>
              <a:rPr lang="en-IN" altLang="en-US" sz="2000" dirty="0">
                <a:solidFill>
                  <a:schemeClr val="tx1"/>
                </a:solidFill>
                <a:sym typeface="+mn-ea"/>
              </a:rPr>
              <a:t>(</a:t>
            </a:r>
            <a:r>
              <a:rPr lang="en-US" sz="2000" dirty="0">
                <a:solidFill>
                  <a:schemeClr val="tx1"/>
                </a:solidFill>
                <a:sym typeface="+mn-ea"/>
              </a:rPr>
              <a:t>convenient cash points</a:t>
            </a:r>
            <a:r>
              <a:rPr lang="en-IN" altLang="en-US" sz="2000" dirty="0">
                <a:solidFill>
                  <a:schemeClr val="tx1"/>
                </a:solidFill>
                <a:sym typeface="+mn-ea"/>
              </a:rPr>
              <a:t>)</a:t>
            </a:r>
            <a:endParaRPr lang="en-US" sz="2000" dirty="0">
              <a:solidFill>
                <a:schemeClr val="tx1"/>
              </a:solidFill>
            </a:endParaRPr>
          </a:p>
          <a:p>
            <a:pPr algn="ctr"/>
            <a:r>
              <a:rPr lang="en-IN" altLang="en-US" sz="2000" b="1" dirty="0">
                <a:solidFill>
                  <a:schemeClr val="tx1"/>
                </a:solidFill>
                <a:sym typeface="+mn-ea"/>
              </a:rPr>
              <a:t>Bill pay, E-</a:t>
            </a:r>
            <a:r>
              <a:rPr lang="en-US" sz="2000" b="1" dirty="0">
                <a:solidFill>
                  <a:schemeClr val="tx1"/>
                </a:solidFill>
                <a:sym typeface="+mn-ea"/>
              </a:rPr>
              <a:t>commerce </a:t>
            </a:r>
            <a:endParaRPr lang="en-US" sz="2000" b="1" dirty="0">
              <a:solidFill>
                <a:schemeClr val="tx1"/>
              </a:solidFill>
            </a:endParaRPr>
          </a:p>
          <a:p>
            <a:pPr algn="ctr"/>
            <a:r>
              <a:rPr lang="en-IN" altLang="en-US" sz="2000" dirty="0">
                <a:solidFill>
                  <a:schemeClr val="tx1"/>
                </a:solidFill>
                <a:sym typeface="+mn-ea"/>
              </a:rPr>
              <a:t>(</a:t>
            </a:r>
            <a:r>
              <a:rPr lang="en-US" sz="2000" dirty="0">
                <a:solidFill>
                  <a:schemeClr val="tx1"/>
                </a:solidFill>
                <a:sym typeface="+mn-ea"/>
              </a:rPr>
              <a:t>Mobile recharge, ...</a:t>
            </a:r>
            <a:r>
              <a:rPr lang="en-IN" altLang="en-US" sz="2000" dirty="0">
                <a:solidFill>
                  <a:schemeClr val="tx1"/>
                </a:solidFill>
                <a:sym typeface="+mn-ea"/>
              </a:rPr>
              <a:t>)</a:t>
            </a:r>
            <a:endParaRPr lang="en-US" sz="2000" dirty="0">
              <a:solidFill>
                <a:schemeClr val="tx1"/>
              </a:solidFill>
            </a:endParaRPr>
          </a:p>
          <a:p>
            <a:pPr algn="ctr"/>
            <a:endParaRPr lang="en-IN" altLang="en-US" sz="2000" dirty="0">
              <a:solidFill>
                <a:schemeClr val="tx1"/>
              </a:solidFill>
            </a:endParaRPr>
          </a:p>
        </p:txBody>
      </p:sp>
      <p:sp>
        <p:nvSpPr>
          <p:cNvPr id="37" name="Rectangle 36" descr="Corporates"/>
          <p:cNvSpPr/>
          <p:nvPr/>
        </p:nvSpPr>
        <p:spPr>
          <a:xfrm>
            <a:off x="6540500" y="4886960"/>
            <a:ext cx="2772410" cy="753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tlCol="0" anchor="t" anchorCtr="0"/>
          <a:lstStyle/>
          <a:p>
            <a:pPr algn="ctr"/>
            <a:r>
              <a:rPr lang="en-US" sz="2000" dirty="0">
                <a:solidFill>
                  <a:schemeClr val="tx1"/>
                </a:solidFill>
              </a:rPr>
              <a:t>ATM withdrawal</a:t>
            </a:r>
          </a:p>
          <a:p>
            <a:pPr algn="ctr"/>
            <a:r>
              <a:rPr lang="en-US" sz="2000" dirty="0">
                <a:solidFill>
                  <a:schemeClr val="tx1"/>
                </a:solidFill>
                <a:sym typeface="+mn-ea"/>
              </a:rPr>
              <a:t>POS Services</a:t>
            </a:r>
            <a:endParaRPr lang="en-US" sz="2400" dirty="0">
              <a:solidFill>
                <a:schemeClr val="tx1"/>
              </a:solidFill>
            </a:endParaRPr>
          </a:p>
          <a:p>
            <a:pPr algn="ctr"/>
            <a:endParaRPr lang="en-US" sz="2400" dirty="0">
              <a:solidFill>
                <a:schemeClr val="tx1"/>
              </a:solidFill>
            </a:endParaRPr>
          </a:p>
        </p:txBody>
      </p:sp>
      <p:sp>
        <p:nvSpPr>
          <p:cNvPr id="14" name="Down Arrow 13"/>
          <p:cNvSpPr/>
          <p:nvPr/>
        </p:nvSpPr>
        <p:spPr>
          <a:xfrm>
            <a:off x="2865120" y="1819275"/>
            <a:ext cx="150495" cy="3778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Down Arrow 15"/>
          <p:cNvSpPr/>
          <p:nvPr/>
        </p:nvSpPr>
        <p:spPr>
          <a:xfrm>
            <a:off x="2200275" y="3705860"/>
            <a:ext cx="150495" cy="3454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Down Arrow 16"/>
          <p:cNvSpPr/>
          <p:nvPr/>
        </p:nvSpPr>
        <p:spPr>
          <a:xfrm>
            <a:off x="2202815" y="4668520"/>
            <a:ext cx="150495" cy="3454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Right Arrow 17"/>
          <p:cNvSpPr/>
          <p:nvPr/>
        </p:nvSpPr>
        <p:spPr>
          <a:xfrm>
            <a:off x="2670175" y="5255895"/>
            <a:ext cx="662305" cy="1543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Up Arrow 18"/>
          <p:cNvSpPr/>
          <p:nvPr/>
        </p:nvSpPr>
        <p:spPr>
          <a:xfrm rot="2580000">
            <a:off x="5593080" y="3362960"/>
            <a:ext cx="240030" cy="181864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ight Arrow 21"/>
          <p:cNvSpPr/>
          <p:nvPr/>
        </p:nvSpPr>
        <p:spPr>
          <a:xfrm>
            <a:off x="5431790" y="5191125"/>
            <a:ext cx="1040765" cy="1543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6" name="Text Box 25"/>
          <p:cNvSpPr txBox="1"/>
          <p:nvPr/>
        </p:nvSpPr>
        <p:spPr>
          <a:xfrm>
            <a:off x="5773420" y="4178935"/>
            <a:ext cx="770255" cy="368300"/>
          </a:xfrm>
          <a:prstGeom prst="rect">
            <a:avLst/>
          </a:prstGeom>
          <a:noFill/>
        </p:spPr>
        <p:txBody>
          <a:bodyPr wrap="square" rtlCol="0">
            <a:spAutoFit/>
          </a:bodyPr>
          <a:lstStyle/>
          <a:p>
            <a:r>
              <a:rPr lang="en-IN" altLang="en-US"/>
              <a:t>App</a:t>
            </a:r>
          </a:p>
        </p:txBody>
      </p:sp>
      <p:sp>
        <p:nvSpPr>
          <p:cNvPr id="27" name="Text Box 26"/>
          <p:cNvSpPr txBox="1"/>
          <p:nvPr/>
        </p:nvSpPr>
        <p:spPr>
          <a:xfrm>
            <a:off x="5578475" y="5330825"/>
            <a:ext cx="770255" cy="368300"/>
          </a:xfrm>
          <a:prstGeom prst="rect">
            <a:avLst/>
          </a:prstGeom>
          <a:noFill/>
        </p:spPr>
        <p:txBody>
          <a:bodyPr wrap="square" rtlCol="0">
            <a:spAutoFit/>
          </a:bodyPr>
          <a:lstStyle/>
          <a:p>
            <a:r>
              <a:rPr lang="en-IN" altLang="en-US"/>
              <a:t>Card</a:t>
            </a:r>
          </a:p>
        </p:txBody>
      </p:sp>
      <p:sp>
        <p:nvSpPr>
          <p:cNvPr id="28" name="TextBox 7"/>
          <p:cNvSpPr txBox="1"/>
          <p:nvPr/>
        </p:nvSpPr>
        <p:spPr>
          <a:xfrm>
            <a:off x="1339850" y="4026535"/>
            <a:ext cx="1753870" cy="534035"/>
          </a:xfrm>
          <a:prstGeom prst="rect">
            <a:avLst/>
          </a:prstGeom>
          <a:noFill/>
        </p:spPr>
        <p:txBody>
          <a:bodyPr wrap="square" rtlCol="0">
            <a:noAutofit/>
            <a:scene3d>
              <a:camera prst="orthographicFront"/>
              <a:lightRig rig="threePt" dir="t"/>
            </a:scene3d>
            <a:sp3d extrusionH="57150">
              <a:bevelT w="38100" h="38100"/>
            </a:sp3d>
          </a:bodyPr>
          <a:lstStyle/>
          <a:p>
            <a:pPr algn="ctr"/>
            <a:r>
              <a:rPr lang="en-US" sz="3200" b="1" dirty="0" err="1">
                <a:solidFill>
                  <a:srgbClr val="FF0000"/>
                </a:solidFill>
                <a:latin typeface="+mj-lt"/>
              </a:rPr>
              <a:t>āgāmi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t>The CBDC Venn (Money Flower) Diagram</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2</a:t>
            </a:fld>
            <a:endParaRPr lang="zh-CN" altLang="en-US"/>
          </a:p>
        </p:txBody>
      </p:sp>
      <p:pic>
        <p:nvPicPr>
          <p:cNvPr id="6" name="Content Placeholder 5" descr="The-Venn-diagram-illustrates-the-four-key-properties-of-money-CB-central-bank-CBDC"/>
          <p:cNvPicPr>
            <a:picLocks noGrp="1" noChangeAspect="1"/>
          </p:cNvPicPr>
          <p:nvPr>
            <p:ph idx="1"/>
          </p:nvPr>
        </p:nvPicPr>
        <p:blipFill>
          <a:blip r:embed="rId3"/>
          <a:stretch>
            <a:fillRect/>
          </a:stretch>
        </p:blipFill>
        <p:spPr>
          <a:xfrm>
            <a:off x="2656205" y="993775"/>
            <a:ext cx="6566535" cy="4998720"/>
          </a:xfrm>
          <a:prstGeom prst="rect">
            <a:avLst/>
          </a:prstGeom>
        </p:spPr>
      </p:pic>
      <p:sp>
        <p:nvSpPr>
          <p:cNvPr id="7" name="Text Box 6"/>
          <p:cNvSpPr txBox="1"/>
          <p:nvPr/>
        </p:nvSpPr>
        <p:spPr>
          <a:xfrm>
            <a:off x="328295" y="6105525"/>
            <a:ext cx="10299065" cy="368300"/>
          </a:xfrm>
          <a:prstGeom prst="rect">
            <a:avLst/>
          </a:prstGeom>
          <a:noFill/>
        </p:spPr>
        <p:txBody>
          <a:bodyPr wrap="square" rtlCol="0" anchor="t">
            <a:spAutoFit/>
          </a:bodyPr>
          <a:lstStyle/>
          <a:p>
            <a:r>
              <a:t>Morten Bech and Rodney Garratt, "Central Bank Cryptocurrencies," </a:t>
            </a:r>
            <a:r>
              <a:rPr lang="en-US"/>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rcRect l="-549" t="-794"/>
          <a:stretch>
            <a:fillRect/>
          </a:stretch>
        </p:blipFill>
        <p:spPr>
          <a:xfrm>
            <a:off x="9505315" y="4495800"/>
            <a:ext cx="2327910" cy="1290320"/>
          </a:xfrm>
          <a:prstGeom prst="roundRect">
            <a:avLst/>
          </a:prstGeom>
        </p:spPr>
      </p:pic>
      <p:sp>
        <p:nvSpPr>
          <p:cNvPr id="2" name="Title 1"/>
          <p:cNvSpPr>
            <a:spLocks noGrp="1"/>
          </p:cNvSpPr>
          <p:nvPr>
            <p:ph type="title"/>
          </p:nvPr>
        </p:nvSpPr>
        <p:spPr/>
        <p:txBody>
          <a:bodyPr>
            <a:normAutofit/>
          </a:bodyPr>
          <a:lstStyle/>
          <a:p>
            <a:r>
              <a:rPr lang="en-IN" altLang="en-US"/>
              <a:t>Solution using CBDC</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20</a:t>
            </a:fld>
            <a:endParaRPr lang="zh-CN" altLang="en-US"/>
          </a:p>
        </p:txBody>
      </p:sp>
      <p:pic>
        <p:nvPicPr>
          <p:cNvPr id="3" name="Picture 2"/>
          <p:cNvPicPr>
            <a:picLocks noChangeAspect="1"/>
          </p:cNvPicPr>
          <p:nvPr/>
        </p:nvPicPr>
        <p:blipFill>
          <a:blip r:embed="rId4"/>
          <a:stretch>
            <a:fillRect/>
          </a:stretch>
        </p:blipFill>
        <p:spPr>
          <a:xfrm>
            <a:off x="9629777" y="314889"/>
            <a:ext cx="2092615" cy="3620972"/>
          </a:xfrm>
          <a:prstGeom prst="rect">
            <a:avLst/>
          </a:prstGeom>
        </p:spPr>
      </p:pic>
      <p:sp>
        <p:nvSpPr>
          <p:cNvPr id="6" name="Rectangle 5" descr="Corporates"/>
          <p:cNvSpPr/>
          <p:nvPr/>
        </p:nvSpPr>
        <p:spPr>
          <a:xfrm>
            <a:off x="654604" y="2234250"/>
            <a:ext cx="4796518" cy="5350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tlCol="0" anchor="t" anchorCtr="0"/>
          <a:lstStyle/>
          <a:p>
            <a:pPr algn="ctr"/>
            <a:r>
              <a:rPr lang="en-US" sz="2000" b="1" dirty="0">
                <a:solidFill>
                  <a:schemeClr val="tx1"/>
                </a:solidFill>
              </a:rPr>
              <a:t>Pre- configured app + card provided</a:t>
            </a:r>
          </a:p>
        </p:txBody>
      </p:sp>
      <p:sp>
        <p:nvSpPr>
          <p:cNvPr id="7" name="Rectangle 6" descr="Corporates"/>
          <p:cNvSpPr/>
          <p:nvPr/>
        </p:nvSpPr>
        <p:spPr>
          <a:xfrm>
            <a:off x="654685" y="1028700"/>
            <a:ext cx="4795520" cy="8153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tlCol="0" anchor="t" anchorCtr="0"/>
          <a:lstStyle/>
          <a:p>
            <a:pPr algn="ctr"/>
            <a:r>
              <a:rPr lang="en-US" sz="2000" b="1" dirty="0" err="1">
                <a:solidFill>
                  <a:schemeClr val="tx1"/>
                </a:solidFill>
              </a:rPr>
              <a:t>Emlpoyee</a:t>
            </a:r>
            <a:r>
              <a:rPr lang="en-US" sz="2000" b="1" dirty="0">
                <a:solidFill>
                  <a:schemeClr val="tx1"/>
                </a:solidFill>
              </a:rPr>
              <a:t> onboarded (KYC) </a:t>
            </a:r>
            <a:br>
              <a:rPr lang="en-US" sz="2000" b="1" dirty="0">
                <a:solidFill>
                  <a:schemeClr val="tx1"/>
                </a:solidFill>
              </a:rPr>
            </a:br>
            <a:r>
              <a:rPr lang="en-US" sz="2000" b="1" dirty="0">
                <a:solidFill>
                  <a:schemeClr val="tx1"/>
                </a:solidFill>
              </a:rPr>
              <a:t>at entry on site as part of HR process </a:t>
            </a:r>
          </a:p>
        </p:txBody>
      </p:sp>
      <p:sp>
        <p:nvSpPr>
          <p:cNvPr id="9" name="Rectangle 8" descr="Corporates"/>
          <p:cNvSpPr/>
          <p:nvPr/>
        </p:nvSpPr>
        <p:spPr>
          <a:xfrm>
            <a:off x="721366" y="3133532"/>
            <a:ext cx="4730671" cy="5802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tlCol="0" anchor="t" anchorCtr="0"/>
          <a:lstStyle/>
          <a:p>
            <a:pPr algn="ctr"/>
            <a:r>
              <a:rPr lang="en-US" sz="2000" b="1" dirty="0">
                <a:solidFill>
                  <a:schemeClr val="bg1"/>
                </a:solidFill>
              </a:rPr>
              <a:t>Source of funds - Salary</a:t>
            </a:r>
          </a:p>
        </p:txBody>
      </p:sp>
      <p:sp>
        <p:nvSpPr>
          <p:cNvPr id="11" name="Rectangle 10" descr="Corporates"/>
          <p:cNvSpPr/>
          <p:nvPr/>
        </p:nvSpPr>
        <p:spPr>
          <a:xfrm>
            <a:off x="412115" y="5041265"/>
            <a:ext cx="2265680" cy="537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tlCol="0" anchor="ctr" anchorCtr="0"/>
          <a:lstStyle/>
          <a:p>
            <a:pPr algn="ctr"/>
            <a:r>
              <a:rPr lang="en-US" sz="2000" b="1" dirty="0">
                <a:solidFill>
                  <a:schemeClr val="tx1"/>
                </a:solidFill>
              </a:rPr>
              <a:t>PF/ ESI</a:t>
            </a:r>
            <a:r>
              <a:rPr lang="en-IN" altLang="en-US" sz="2000" b="1" dirty="0">
                <a:solidFill>
                  <a:schemeClr val="tx1"/>
                </a:solidFill>
              </a:rPr>
              <a:t>/Agent</a:t>
            </a:r>
          </a:p>
        </p:txBody>
      </p:sp>
      <p:sp>
        <p:nvSpPr>
          <p:cNvPr id="13" name="Rectangle 12" descr="Corporates"/>
          <p:cNvSpPr/>
          <p:nvPr/>
        </p:nvSpPr>
        <p:spPr>
          <a:xfrm>
            <a:off x="3343275" y="4928235"/>
            <a:ext cx="2087880" cy="7988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tlCol="0" anchor="t" anchorCtr="0"/>
          <a:lstStyle/>
          <a:p>
            <a:pPr algn="ctr"/>
            <a:r>
              <a:rPr lang="en-US" sz="2000" b="1" dirty="0">
                <a:solidFill>
                  <a:schemeClr val="tx1"/>
                </a:solidFill>
              </a:rPr>
              <a:t>Balance to employee </a:t>
            </a:r>
          </a:p>
        </p:txBody>
      </p:sp>
      <p:sp>
        <p:nvSpPr>
          <p:cNvPr id="8" name="Rectangle 20" descr="Corporates"/>
          <p:cNvSpPr/>
          <p:nvPr/>
        </p:nvSpPr>
        <p:spPr>
          <a:xfrm>
            <a:off x="6426200" y="685800"/>
            <a:ext cx="2973070" cy="3249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tlCol="0" anchor="t" anchorCtr="0"/>
          <a:lstStyle/>
          <a:p>
            <a:pPr algn="ctr"/>
            <a:r>
              <a:rPr lang="en-US" sz="2000" b="1" dirty="0">
                <a:solidFill>
                  <a:schemeClr val="tx1"/>
                </a:solidFill>
              </a:rPr>
              <a:t>Check</a:t>
            </a:r>
            <a:r>
              <a:rPr lang="en-US" sz="2000" dirty="0">
                <a:solidFill>
                  <a:schemeClr val="tx1"/>
                </a:solidFill>
              </a:rPr>
              <a:t> balance, </a:t>
            </a:r>
          </a:p>
          <a:p>
            <a:pPr algn="ctr"/>
            <a:r>
              <a:rPr lang="en-US" sz="2000" dirty="0">
                <a:solidFill>
                  <a:schemeClr val="tx1"/>
                </a:solidFill>
              </a:rPr>
              <a:t>Transaction history</a:t>
            </a:r>
            <a:r>
              <a:rPr lang="en-IN" altLang="en-US" sz="2000" dirty="0">
                <a:solidFill>
                  <a:schemeClr val="tx1"/>
                </a:solidFill>
              </a:rPr>
              <a:t>,</a:t>
            </a:r>
          </a:p>
          <a:p>
            <a:pPr algn="ctr"/>
            <a:r>
              <a:rPr lang="en-US" sz="2000" b="1" dirty="0">
                <a:solidFill>
                  <a:schemeClr val="tx1"/>
                </a:solidFill>
                <a:sym typeface="+mn-ea"/>
              </a:rPr>
              <a:t>Access</a:t>
            </a:r>
            <a:r>
              <a:rPr lang="en-US" sz="2000" dirty="0">
                <a:solidFill>
                  <a:schemeClr val="tx1"/>
                </a:solidFill>
                <a:sym typeface="+mn-ea"/>
              </a:rPr>
              <a:t> salary slip</a:t>
            </a:r>
            <a:r>
              <a:rPr lang="en-IN" altLang="en-US" sz="2000" dirty="0">
                <a:solidFill>
                  <a:schemeClr val="tx1"/>
                </a:solidFill>
                <a:sym typeface="+mn-ea"/>
              </a:rPr>
              <a:t>,</a:t>
            </a:r>
          </a:p>
          <a:p>
            <a:pPr algn="ctr"/>
            <a:r>
              <a:rPr lang="en-US" sz="2000" b="1" dirty="0">
                <a:solidFill>
                  <a:schemeClr val="tx1"/>
                </a:solidFill>
                <a:sym typeface="+mn-ea"/>
              </a:rPr>
              <a:t>Financial </a:t>
            </a:r>
            <a:r>
              <a:rPr lang="en-US" sz="2000" b="1" dirty="0" err="1">
                <a:solidFill>
                  <a:schemeClr val="tx1"/>
                </a:solidFill>
                <a:sym typeface="+mn-ea"/>
              </a:rPr>
              <a:t>ser</a:t>
            </a:r>
            <a:r>
              <a:rPr lang="en-IN" altLang="en-US" sz="2000" b="1" dirty="0" err="1">
                <a:solidFill>
                  <a:schemeClr val="tx1"/>
                </a:solidFill>
                <a:sym typeface="+mn-ea"/>
              </a:rPr>
              <a:t>v</a:t>
            </a:r>
            <a:r>
              <a:rPr lang="en-US" sz="2000" b="1" dirty="0" err="1">
                <a:solidFill>
                  <a:schemeClr val="tx1"/>
                </a:solidFill>
                <a:sym typeface="+mn-ea"/>
              </a:rPr>
              <a:t>i</a:t>
            </a:r>
            <a:r>
              <a:rPr lang="en-IN" altLang="en-US" sz="2000" b="1" dirty="0" err="1">
                <a:solidFill>
                  <a:schemeClr val="tx1"/>
                </a:solidFill>
                <a:sym typeface="+mn-ea"/>
              </a:rPr>
              <a:t>c</a:t>
            </a:r>
            <a:r>
              <a:rPr lang="en-US" sz="2000" b="1" dirty="0" err="1">
                <a:solidFill>
                  <a:schemeClr val="tx1"/>
                </a:solidFill>
                <a:sym typeface="+mn-ea"/>
              </a:rPr>
              <a:t>es</a:t>
            </a:r>
            <a:r>
              <a:rPr lang="en-IN" altLang="en-US" sz="2000" b="1" dirty="0" err="1">
                <a:solidFill>
                  <a:schemeClr val="tx1"/>
                </a:solidFill>
                <a:sym typeface="+mn-ea"/>
              </a:rPr>
              <a:t> </a:t>
            </a:r>
            <a:r>
              <a:rPr lang="en-US" sz="2000" dirty="0">
                <a:solidFill>
                  <a:schemeClr val="tx1"/>
                </a:solidFill>
                <a:sym typeface="+mn-ea"/>
              </a:rPr>
              <a:t>(FD)</a:t>
            </a:r>
            <a:r>
              <a:rPr lang="en-IN" altLang="en-US" sz="2000" dirty="0">
                <a:solidFill>
                  <a:schemeClr val="tx1"/>
                </a:solidFill>
                <a:sym typeface="+mn-ea"/>
              </a:rPr>
              <a:t>,</a:t>
            </a:r>
          </a:p>
          <a:p>
            <a:pPr algn="ctr"/>
            <a:r>
              <a:rPr lang="en-US" sz="2000" b="1" dirty="0">
                <a:solidFill>
                  <a:schemeClr val="tx1"/>
                </a:solidFill>
                <a:sym typeface="+mn-ea"/>
              </a:rPr>
              <a:t>Send money</a:t>
            </a:r>
            <a:r>
              <a:rPr lang="en-IN" altLang="en-US" sz="2000" b="1" dirty="0">
                <a:solidFill>
                  <a:schemeClr val="tx1"/>
                </a:solidFill>
                <a:sym typeface="+mn-ea"/>
              </a:rPr>
              <a:t> </a:t>
            </a:r>
            <a:endParaRPr lang="en-US" sz="2000" b="1" dirty="0">
              <a:solidFill>
                <a:schemeClr val="tx1"/>
              </a:solidFill>
            </a:endParaRPr>
          </a:p>
          <a:p>
            <a:pPr algn="ctr"/>
            <a:r>
              <a:rPr lang="en-IN" altLang="en-US" sz="2000" dirty="0">
                <a:solidFill>
                  <a:schemeClr val="tx1"/>
                </a:solidFill>
                <a:sym typeface="+mn-ea"/>
              </a:rPr>
              <a:t>(</a:t>
            </a:r>
            <a:r>
              <a:rPr lang="en-US" sz="2000" dirty="0">
                <a:solidFill>
                  <a:schemeClr val="tx1"/>
                </a:solidFill>
                <a:sym typeface="+mn-ea"/>
              </a:rPr>
              <a:t>largely pre – configured</a:t>
            </a:r>
            <a:r>
              <a:rPr lang="en-IN" altLang="en-US" sz="2000" dirty="0">
                <a:solidFill>
                  <a:schemeClr val="tx1"/>
                </a:solidFill>
                <a:sym typeface="+mn-ea"/>
              </a:rPr>
              <a:t>)</a:t>
            </a:r>
          </a:p>
          <a:p>
            <a:pPr algn="ctr"/>
            <a:r>
              <a:rPr lang="en-US" sz="2000" b="1" dirty="0">
                <a:solidFill>
                  <a:schemeClr val="tx1"/>
                </a:solidFill>
                <a:sym typeface="+mn-ea"/>
              </a:rPr>
              <a:t>Withdraw cash</a:t>
            </a:r>
            <a:endParaRPr lang="en-US" sz="2000" b="1" dirty="0">
              <a:solidFill>
                <a:schemeClr val="tx1"/>
              </a:solidFill>
            </a:endParaRPr>
          </a:p>
          <a:p>
            <a:pPr algn="ctr"/>
            <a:r>
              <a:rPr lang="en-IN" altLang="en-US" sz="2000" dirty="0">
                <a:solidFill>
                  <a:schemeClr val="tx1"/>
                </a:solidFill>
                <a:sym typeface="+mn-ea"/>
              </a:rPr>
              <a:t>(</a:t>
            </a:r>
            <a:r>
              <a:rPr lang="en-US" sz="2000" dirty="0">
                <a:solidFill>
                  <a:schemeClr val="tx1"/>
                </a:solidFill>
                <a:sym typeface="+mn-ea"/>
              </a:rPr>
              <a:t>convenient cash points</a:t>
            </a:r>
            <a:r>
              <a:rPr lang="en-IN" altLang="en-US" sz="2000" dirty="0">
                <a:solidFill>
                  <a:schemeClr val="tx1"/>
                </a:solidFill>
                <a:sym typeface="+mn-ea"/>
              </a:rPr>
              <a:t>)</a:t>
            </a:r>
            <a:endParaRPr lang="en-US" sz="2000" dirty="0">
              <a:solidFill>
                <a:schemeClr val="tx1"/>
              </a:solidFill>
            </a:endParaRPr>
          </a:p>
          <a:p>
            <a:pPr algn="ctr"/>
            <a:r>
              <a:rPr lang="en-IN" altLang="en-US" sz="2000" b="1" dirty="0">
                <a:solidFill>
                  <a:schemeClr val="tx1"/>
                </a:solidFill>
                <a:sym typeface="+mn-ea"/>
              </a:rPr>
              <a:t>Bill pay, E-</a:t>
            </a:r>
            <a:r>
              <a:rPr lang="en-US" sz="2000" b="1" dirty="0">
                <a:solidFill>
                  <a:schemeClr val="tx1"/>
                </a:solidFill>
                <a:sym typeface="+mn-ea"/>
              </a:rPr>
              <a:t>commerce </a:t>
            </a:r>
            <a:endParaRPr lang="en-US" sz="2000" b="1" dirty="0">
              <a:solidFill>
                <a:schemeClr val="tx1"/>
              </a:solidFill>
            </a:endParaRPr>
          </a:p>
          <a:p>
            <a:pPr algn="ctr"/>
            <a:r>
              <a:rPr lang="en-IN" altLang="en-US" sz="2000" dirty="0">
                <a:solidFill>
                  <a:schemeClr val="tx1"/>
                </a:solidFill>
                <a:sym typeface="+mn-ea"/>
              </a:rPr>
              <a:t>(</a:t>
            </a:r>
            <a:r>
              <a:rPr lang="en-US" sz="2000" dirty="0">
                <a:solidFill>
                  <a:schemeClr val="tx1"/>
                </a:solidFill>
                <a:sym typeface="+mn-ea"/>
              </a:rPr>
              <a:t>Mobile recharge, ...</a:t>
            </a:r>
            <a:r>
              <a:rPr lang="en-IN" altLang="en-US" sz="2000" dirty="0">
                <a:solidFill>
                  <a:schemeClr val="tx1"/>
                </a:solidFill>
                <a:sym typeface="+mn-ea"/>
              </a:rPr>
              <a:t>)</a:t>
            </a:r>
            <a:endParaRPr lang="en-US" sz="2000" dirty="0">
              <a:solidFill>
                <a:schemeClr val="tx1"/>
              </a:solidFill>
            </a:endParaRPr>
          </a:p>
          <a:p>
            <a:pPr algn="ctr"/>
            <a:endParaRPr lang="en-IN" altLang="en-US" sz="2000" dirty="0">
              <a:solidFill>
                <a:schemeClr val="tx1"/>
              </a:solidFill>
            </a:endParaRPr>
          </a:p>
        </p:txBody>
      </p:sp>
      <p:sp>
        <p:nvSpPr>
          <p:cNvPr id="37" name="Rectangle 36" descr="Corporates"/>
          <p:cNvSpPr/>
          <p:nvPr/>
        </p:nvSpPr>
        <p:spPr>
          <a:xfrm>
            <a:off x="6540500" y="4886960"/>
            <a:ext cx="2772410" cy="753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tlCol="0" anchor="t" anchorCtr="0"/>
          <a:lstStyle/>
          <a:p>
            <a:pPr algn="ctr"/>
            <a:r>
              <a:rPr lang="en-US" sz="2000" dirty="0">
                <a:solidFill>
                  <a:schemeClr val="tx1"/>
                </a:solidFill>
              </a:rPr>
              <a:t>ATM withdrawal</a:t>
            </a:r>
          </a:p>
          <a:p>
            <a:pPr algn="ctr"/>
            <a:r>
              <a:rPr lang="en-US" sz="2000" dirty="0">
                <a:solidFill>
                  <a:schemeClr val="tx1"/>
                </a:solidFill>
                <a:sym typeface="+mn-ea"/>
              </a:rPr>
              <a:t>POS Services</a:t>
            </a:r>
            <a:endParaRPr lang="en-US" sz="2400" dirty="0">
              <a:solidFill>
                <a:schemeClr val="tx1"/>
              </a:solidFill>
            </a:endParaRPr>
          </a:p>
          <a:p>
            <a:pPr algn="ctr"/>
            <a:endParaRPr lang="en-US" sz="2400" dirty="0">
              <a:solidFill>
                <a:schemeClr val="tx1"/>
              </a:solidFill>
            </a:endParaRPr>
          </a:p>
        </p:txBody>
      </p:sp>
      <p:sp>
        <p:nvSpPr>
          <p:cNvPr id="14" name="Down Arrow 13"/>
          <p:cNvSpPr/>
          <p:nvPr/>
        </p:nvSpPr>
        <p:spPr>
          <a:xfrm>
            <a:off x="2865120" y="1819275"/>
            <a:ext cx="150495" cy="37782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Down Arrow 15"/>
          <p:cNvSpPr/>
          <p:nvPr/>
        </p:nvSpPr>
        <p:spPr>
          <a:xfrm>
            <a:off x="2200275" y="3705860"/>
            <a:ext cx="150495" cy="3454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 name="Down Arrow 16"/>
          <p:cNvSpPr/>
          <p:nvPr/>
        </p:nvSpPr>
        <p:spPr>
          <a:xfrm>
            <a:off x="2202815" y="4668520"/>
            <a:ext cx="150495" cy="3454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8" name="Right Arrow 17"/>
          <p:cNvSpPr/>
          <p:nvPr/>
        </p:nvSpPr>
        <p:spPr>
          <a:xfrm>
            <a:off x="2670175" y="5255895"/>
            <a:ext cx="662305" cy="1543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9" name="Up Arrow 18"/>
          <p:cNvSpPr/>
          <p:nvPr/>
        </p:nvSpPr>
        <p:spPr>
          <a:xfrm rot="2580000">
            <a:off x="5593080" y="3362960"/>
            <a:ext cx="240030" cy="181864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2" name="Right Arrow 21"/>
          <p:cNvSpPr/>
          <p:nvPr/>
        </p:nvSpPr>
        <p:spPr>
          <a:xfrm>
            <a:off x="5431790" y="5191125"/>
            <a:ext cx="1040765" cy="15430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6" name="Text Box 25"/>
          <p:cNvSpPr txBox="1"/>
          <p:nvPr/>
        </p:nvSpPr>
        <p:spPr>
          <a:xfrm>
            <a:off x="5773420" y="4178935"/>
            <a:ext cx="770255" cy="368300"/>
          </a:xfrm>
          <a:prstGeom prst="rect">
            <a:avLst/>
          </a:prstGeom>
          <a:noFill/>
        </p:spPr>
        <p:txBody>
          <a:bodyPr wrap="square" rtlCol="0">
            <a:spAutoFit/>
          </a:bodyPr>
          <a:lstStyle/>
          <a:p>
            <a:r>
              <a:rPr lang="en-IN" altLang="en-US"/>
              <a:t>App</a:t>
            </a:r>
          </a:p>
        </p:txBody>
      </p:sp>
      <p:sp>
        <p:nvSpPr>
          <p:cNvPr id="27" name="Text Box 26"/>
          <p:cNvSpPr txBox="1"/>
          <p:nvPr/>
        </p:nvSpPr>
        <p:spPr>
          <a:xfrm>
            <a:off x="5578475" y="5330825"/>
            <a:ext cx="770255" cy="368300"/>
          </a:xfrm>
          <a:prstGeom prst="rect">
            <a:avLst/>
          </a:prstGeom>
          <a:noFill/>
        </p:spPr>
        <p:txBody>
          <a:bodyPr wrap="square" rtlCol="0">
            <a:spAutoFit/>
          </a:bodyPr>
          <a:lstStyle/>
          <a:p>
            <a:r>
              <a:rPr lang="en-IN" altLang="en-US"/>
              <a:t>Card</a:t>
            </a:r>
          </a:p>
        </p:txBody>
      </p:sp>
      <p:sp>
        <p:nvSpPr>
          <p:cNvPr id="12" name="Multiply 11"/>
          <p:cNvSpPr/>
          <p:nvPr/>
        </p:nvSpPr>
        <p:spPr>
          <a:xfrm>
            <a:off x="5608955" y="4886960"/>
            <a:ext cx="652780" cy="762000"/>
          </a:xfrm>
          <a:prstGeom prst="mathMultiply">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Multiply 14"/>
          <p:cNvSpPr/>
          <p:nvPr/>
        </p:nvSpPr>
        <p:spPr>
          <a:xfrm>
            <a:off x="9727565" y="4506595"/>
            <a:ext cx="1767840" cy="1303020"/>
          </a:xfrm>
          <a:prstGeom prst="mathMultiply">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0" name="Multiply 19"/>
          <p:cNvSpPr/>
          <p:nvPr/>
        </p:nvSpPr>
        <p:spPr>
          <a:xfrm>
            <a:off x="3989705" y="2107565"/>
            <a:ext cx="652780" cy="762000"/>
          </a:xfrm>
          <a:prstGeom prst="mathMultiply">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1" name="Rectangle 9" descr="Corporates"/>
          <p:cNvSpPr/>
          <p:nvPr/>
        </p:nvSpPr>
        <p:spPr>
          <a:xfrm>
            <a:off x="1428750" y="4088765"/>
            <a:ext cx="1665605" cy="537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tlCol="0" anchor="ctr" anchorCtr="0"/>
          <a:lstStyle/>
          <a:p>
            <a:pPr algn="ctr"/>
            <a:endParaRPr lang="en-US" sz="2000" b="1" dirty="0">
              <a:solidFill>
                <a:schemeClr val="tx1"/>
              </a:solidFill>
            </a:endParaRPr>
          </a:p>
        </p:txBody>
      </p:sp>
      <p:sp>
        <p:nvSpPr>
          <p:cNvPr id="28" name="TextBox 7"/>
          <p:cNvSpPr txBox="1"/>
          <p:nvPr/>
        </p:nvSpPr>
        <p:spPr>
          <a:xfrm>
            <a:off x="1339850" y="4026535"/>
            <a:ext cx="1753870" cy="534035"/>
          </a:xfrm>
          <a:prstGeom prst="rect">
            <a:avLst/>
          </a:prstGeom>
          <a:noFill/>
        </p:spPr>
        <p:txBody>
          <a:bodyPr wrap="square" rtlCol="0">
            <a:noAutofit/>
            <a:scene3d>
              <a:camera prst="orthographicFront"/>
              <a:lightRig rig="threePt" dir="t"/>
            </a:scene3d>
            <a:sp3d extrusionH="57150">
              <a:bevelT w="38100" h="38100"/>
            </a:sp3d>
          </a:bodyPr>
          <a:lstStyle/>
          <a:p>
            <a:pPr algn="ctr"/>
            <a:r>
              <a:rPr lang="en-US" sz="3200" b="1" dirty="0" err="1">
                <a:solidFill>
                  <a:srgbClr val="FF0000"/>
                </a:solidFill>
                <a:latin typeface="+mj-lt"/>
              </a:rPr>
              <a:t>āgāmi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t>Summary</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21</a:t>
            </a:fld>
            <a:endParaRPr lang="zh-CN" altLang="en-US"/>
          </a:p>
        </p:txBody>
      </p:sp>
      <p:sp>
        <p:nvSpPr>
          <p:cNvPr id="8" name="Content Placeholder 7"/>
          <p:cNvSpPr>
            <a:spLocks noGrp="1"/>
          </p:cNvSpPr>
          <p:nvPr>
            <p:ph idx="1"/>
          </p:nvPr>
        </p:nvSpPr>
        <p:spPr>
          <a:xfrm>
            <a:off x="480695" y="813435"/>
            <a:ext cx="11597005" cy="5614035"/>
          </a:xfrm>
        </p:spPr>
        <p:txBody>
          <a:bodyPr>
            <a:noAutofit/>
          </a:bodyPr>
          <a:lstStyle/>
          <a:p>
            <a:r>
              <a:rPr lang="en-IN" altLang="en-US" sz="2400"/>
              <a:t>While at first sight CBDC appears to have many advantages ...</a:t>
            </a:r>
          </a:p>
          <a:p>
            <a:r>
              <a:rPr lang="en-IN" altLang="en-US" sz="2400"/>
              <a:t>Conflicting objectives </a:t>
            </a:r>
          </a:p>
          <a:p>
            <a:pPr lvl="1"/>
            <a:r>
              <a:rPr lang="en-IN" altLang="en-US" sz="2000"/>
              <a:t>Anonymity (like cash) conflicts with need to prevent money laundering/illicit purchases</a:t>
            </a:r>
          </a:p>
          <a:p>
            <a:pPr lvl="1"/>
            <a:r>
              <a:rPr lang="en-IN" altLang="en-US" sz="2000"/>
              <a:t>Offline (like cash) conflicts with safety/security</a:t>
            </a:r>
          </a:p>
          <a:p>
            <a:pPr lvl="1"/>
            <a:r>
              <a:rPr lang="en-IN" altLang="en-US" sz="2000"/>
              <a:t>Interest bearing (like deposits/bonds) conflicts with protecting bank deposits/credit creation</a:t>
            </a:r>
          </a:p>
          <a:p>
            <a:pPr lvl="1"/>
            <a:r>
              <a:rPr lang="en-IN" altLang="en-US" sz="2000"/>
              <a:t>Non interest bearing (like cash) conflicts with need to replace crypto currency</a:t>
            </a:r>
            <a:endParaRPr lang="en-IN" altLang="en-US" sz="2160"/>
          </a:p>
          <a:p>
            <a:pPr lvl="0"/>
            <a:r>
              <a:rPr lang="en-IN" altLang="en-US" sz="2160"/>
              <a:t>Difficult implementation choices:</a:t>
            </a:r>
          </a:p>
          <a:p>
            <a:pPr lvl="1"/>
            <a:r>
              <a:rPr lang="en-IN" altLang="en-US" sz="1940"/>
              <a:t>DLT or Centralised? Both have problems</a:t>
            </a:r>
          </a:p>
          <a:p>
            <a:pPr lvl="1"/>
            <a:r>
              <a:rPr lang="en-IN" altLang="en-US" sz="1940"/>
              <a:t>Account based or token based? Both have problems</a:t>
            </a:r>
          </a:p>
          <a:p>
            <a:pPr lvl="0"/>
            <a:r>
              <a:rPr lang="en-IN" altLang="en-US" sz="2155">
                <a:sym typeface="+mn-ea"/>
              </a:rPr>
              <a:t>Leading to low adoption in countries that have done early pilots</a:t>
            </a:r>
            <a:endParaRPr lang="en-IN" altLang="en-US" sz="2155"/>
          </a:p>
          <a:p>
            <a:pPr lvl="0"/>
            <a:endParaRPr lang="en-IN" altLang="en-US" sz="2155"/>
          </a:p>
          <a:p>
            <a:pPr lvl="0"/>
            <a:r>
              <a:rPr lang="en-IN" altLang="en-US" sz="2155"/>
              <a:t>CBDC should have one main objective: in developing countries - </a:t>
            </a:r>
            <a:r>
              <a:rPr lang="en-IN" altLang="en-US" sz="2155" b="1"/>
              <a:t>financial inclusion</a:t>
            </a:r>
          </a:p>
          <a:p>
            <a:pPr lvl="1"/>
            <a:r>
              <a:rPr lang="en-IN" altLang="en-US" sz="1935"/>
              <a:t>Serve the unbanked, under-banked segment</a:t>
            </a:r>
          </a:p>
          <a:p>
            <a:pPr lvl="1"/>
            <a:r>
              <a:rPr lang="en-IN" altLang="en-US" sz="1935"/>
              <a:t>Migrant workers are a large category of such users who have very simple financial needs ...</a:t>
            </a:r>
          </a:p>
          <a:p>
            <a:pPr lvl="1"/>
            <a:r>
              <a:rPr lang="en-IN" altLang="en-US" sz="1935"/>
              <a:t>all of which can be met using through the right implementation of CBDC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en-US"/>
              <a:t>--- Thank You ---</a:t>
            </a:r>
            <a:br>
              <a:rPr lang="en-US" altLang="en-US"/>
            </a:br>
            <a:br>
              <a:rPr lang="en-US" altLang="en-US"/>
            </a:br>
            <a:r>
              <a:rPr lang="en-IN" altLang="en-US" sz="2400"/>
              <a:t>Contact email: gv@ee.iitm.ac.in</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22</a:t>
            </a:fld>
            <a:endParaRPr lang="zh-CN" altLang="en-US"/>
          </a:p>
        </p:txBody>
      </p:sp>
      <p:sp>
        <p:nvSpPr>
          <p:cNvPr id="2" name="Footer Placeholder 1"/>
          <p:cNvSpPr>
            <a:spLocks noGrp="1"/>
          </p:cNvSpPr>
          <p:nvPr>
            <p:ph type="ftr" sz="quarter" idx="11"/>
          </p:nvPr>
        </p:nvSpPr>
        <p:spPr/>
        <p:txBody>
          <a:bodyPr>
            <a:normAutofit/>
          </a:bodyPr>
          <a:lstStyle/>
          <a:p>
            <a:r>
              <a:rPr lang="en-US">
                <a:sym typeface="+mn-ea"/>
              </a:rPr>
              <a:t>Comsnets Indonesia, Nov 2023</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ltLang="en-US"/>
              <a:t>Central Bank Digital Currency (</a:t>
            </a:r>
            <a:r>
              <a:rPr lang="en-US"/>
              <a:t>CBDC</a:t>
            </a:r>
            <a:r>
              <a:rPr lang="en-IN" altLang="en-US"/>
              <a:t>): advantages</a:t>
            </a:r>
          </a:p>
        </p:txBody>
      </p:sp>
      <p:sp>
        <p:nvSpPr>
          <p:cNvPr id="3" name="Content Placeholder 2"/>
          <p:cNvSpPr>
            <a:spLocks noGrp="1"/>
          </p:cNvSpPr>
          <p:nvPr>
            <p:ph idx="1"/>
          </p:nvPr>
        </p:nvSpPr>
        <p:spPr>
          <a:xfrm>
            <a:off x="297815" y="901700"/>
            <a:ext cx="11636375" cy="5819775"/>
          </a:xfrm>
        </p:spPr>
        <p:txBody>
          <a:bodyPr>
            <a:noAutofit/>
          </a:bodyPr>
          <a:lstStyle/>
          <a:p>
            <a:pPr marL="800100" lvl="2" indent="-342900" algn="l">
              <a:lnSpc>
                <a:spcPct val="100000"/>
              </a:lnSpc>
              <a:buClrTx/>
              <a:buSzTx/>
            </a:pPr>
            <a:r>
              <a:rPr lang="en-IN" altLang="en-US" sz="2400" b="1" i="1">
                <a:solidFill>
                  <a:schemeClr val="tx1"/>
                </a:solidFill>
              </a:rPr>
              <a:t>Digital instrument</a:t>
            </a:r>
            <a:r>
              <a:rPr lang="en-IN" altLang="en-US" sz="2400">
                <a:solidFill>
                  <a:schemeClr val="tx1"/>
                </a:solidFill>
              </a:rPr>
              <a:t>: scalable, no storage costs (unlike cash)</a:t>
            </a:r>
          </a:p>
          <a:p>
            <a:pPr marL="800100" lvl="2" indent="-342900" algn="l">
              <a:lnSpc>
                <a:spcPct val="100000"/>
              </a:lnSpc>
              <a:buClrTx/>
              <a:buSzTx/>
            </a:pPr>
            <a:r>
              <a:rPr lang="en-IN" altLang="en-US" sz="2400" b="1" i="1">
                <a:solidFill>
                  <a:schemeClr val="tx1"/>
                </a:solidFill>
              </a:rPr>
              <a:t>Hybrid</a:t>
            </a:r>
            <a:r>
              <a:rPr lang="en-IN" altLang="en-US" sz="2400">
                <a:solidFill>
                  <a:schemeClr val="tx1"/>
                </a:solidFill>
              </a:rPr>
              <a:t>: means of payment + financial asset</a:t>
            </a:r>
          </a:p>
          <a:p>
            <a:pPr marL="1257300" lvl="3" indent="-342900" algn="l">
              <a:lnSpc>
                <a:spcPct val="100000"/>
              </a:lnSpc>
              <a:buClrTx/>
              <a:buSzTx/>
            </a:pPr>
            <a:r>
              <a:rPr lang="en-IN" altLang="en-US" sz="2400">
                <a:solidFill>
                  <a:schemeClr val="tx1"/>
                </a:solidFill>
              </a:rPr>
              <a:t>Liquid: like cash and unlike bonds</a:t>
            </a:r>
          </a:p>
          <a:p>
            <a:pPr marL="1257300" lvl="3" indent="-342900" algn="l">
              <a:lnSpc>
                <a:spcPct val="100000"/>
              </a:lnSpc>
              <a:buClrTx/>
              <a:buSzTx/>
            </a:pPr>
            <a:r>
              <a:rPr lang="en-IN" altLang="en-US" sz="2400">
                <a:solidFill>
                  <a:schemeClr val="tx1"/>
                </a:solidFill>
              </a:rPr>
              <a:t>Can be remunerated like bonds and unlike cash</a:t>
            </a:r>
          </a:p>
          <a:p>
            <a:pPr marL="800100" lvl="2" indent="-342900" algn="l">
              <a:lnSpc>
                <a:spcPct val="100000"/>
              </a:lnSpc>
              <a:buClrTx/>
              <a:buSzTx/>
            </a:pPr>
            <a:r>
              <a:rPr lang="en-IN" altLang="en-US" sz="2400" b="1" i="1">
                <a:solidFill>
                  <a:schemeClr val="tx1"/>
                </a:solidFill>
              </a:rPr>
              <a:t>Super safe asset</a:t>
            </a:r>
            <a:r>
              <a:rPr lang="en-IN" altLang="en-US" sz="2400">
                <a:solidFill>
                  <a:schemeClr val="tx1"/>
                </a:solidFill>
              </a:rPr>
              <a:t> - not subject to:</a:t>
            </a:r>
          </a:p>
          <a:p>
            <a:pPr marL="1257300" lvl="3" indent="-342900" algn="l">
              <a:lnSpc>
                <a:spcPct val="100000"/>
              </a:lnSpc>
              <a:buClrTx/>
              <a:buSzTx/>
            </a:pPr>
            <a:r>
              <a:rPr lang="en-IN" altLang="en-US" sz="2400">
                <a:solidFill>
                  <a:schemeClr val="tx1"/>
                </a:solidFill>
              </a:rPr>
              <a:t>duration risk, unlike bonds</a:t>
            </a:r>
          </a:p>
          <a:p>
            <a:pPr marL="1257300" lvl="3" indent="-342900" algn="l">
              <a:lnSpc>
                <a:spcPct val="100000"/>
              </a:lnSpc>
              <a:buClrTx/>
              <a:buSzTx/>
            </a:pPr>
            <a:r>
              <a:rPr lang="en-IN" altLang="en-US" sz="2400">
                <a:solidFill>
                  <a:schemeClr val="tx1"/>
                </a:solidFill>
              </a:rPr>
              <a:t>risks of bank runs/limited deposit insurance unlike bank deposits</a:t>
            </a:r>
          </a:p>
          <a:p>
            <a:pPr marL="1257300" lvl="3" indent="-342900" algn="l">
              <a:lnSpc>
                <a:spcPct val="100000"/>
              </a:lnSpc>
              <a:buClrTx/>
              <a:buSzTx/>
            </a:pPr>
            <a:r>
              <a:rPr lang="en-IN" altLang="en-US" sz="2400">
                <a:solidFill>
                  <a:schemeClr val="tx1"/>
                </a:solidFill>
              </a:rPr>
              <a:t>inflation risks - at least, when it is remunerated</a:t>
            </a:r>
          </a:p>
          <a:p>
            <a:pPr marL="800100" lvl="2" indent="-342900" algn="l">
              <a:lnSpc>
                <a:spcPct val="100000"/>
              </a:lnSpc>
              <a:buClrTx/>
              <a:buSzTx/>
            </a:pPr>
            <a:r>
              <a:rPr lang="en-IN" altLang="en-US" sz="2400">
                <a:sym typeface="+mn-ea"/>
              </a:rPr>
              <a:t>Not surprising then that central banks are keen to experiment</a:t>
            </a:r>
          </a:p>
          <a:p>
            <a:pPr marL="1257300" lvl="3" indent="-342900" algn="l">
              <a:lnSpc>
                <a:spcPct val="100000"/>
              </a:lnSpc>
              <a:buClrTx/>
              <a:buSzTx/>
            </a:pPr>
            <a:r>
              <a:rPr lang="en-IN" altLang="en-US" sz="2400">
                <a:sym typeface="+mn-ea"/>
              </a:rPr>
              <a:t>As per survey carried out by </a:t>
            </a:r>
            <a:r>
              <a:rPr lang="en-US" sz="2400">
                <a:sym typeface="+mn-ea"/>
              </a:rPr>
              <a:t>Boar and Wehrli</a:t>
            </a:r>
            <a:r>
              <a:rPr lang="en-IN" altLang="en-US" sz="2400">
                <a:sym typeface="+mn-ea"/>
              </a:rPr>
              <a:t>, </a:t>
            </a:r>
            <a:r>
              <a:rPr lang="en-US" sz="2400">
                <a:sym typeface="+mn-ea"/>
              </a:rPr>
              <a:t>2021</a:t>
            </a:r>
            <a:r>
              <a:rPr lang="en-IN" altLang="en-US" sz="2400">
                <a:sym typeface="+mn-ea"/>
              </a:rPr>
              <a:t>:</a:t>
            </a:r>
            <a:endParaRPr lang="en-US" sz="2400">
              <a:sym typeface="+mn-ea"/>
            </a:endParaRPr>
          </a:p>
          <a:p>
            <a:pPr marL="1714500" lvl="4" indent="-342900" algn="l">
              <a:lnSpc>
                <a:spcPct val="100000"/>
              </a:lnSpc>
              <a:buClrTx/>
              <a:buSzTx/>
            </a:pPr>
            <a:r>
              <a:rPr lang="en-US" sz="2400">
                <a:sym typeface="+mn-ea"/>
              </a:rPr>
              <a:t>86% </a:t>
            </a:r>
            <a:r>
              <a:rPr lang="en-IN" altLang="en-US" sz="2400">
                <a:sym typeface="+mn-ea"/>
              </a:rPr>
              <a:t>actively </a:t>
            </a:r>
            <a:r>
              <a:rPr lang="en-US" sz="2400">
                <a:sym typeface="+mn-ea"/>
              </a:rPr>
              <a:t>researching </a:t>
            </a:r>
            <a:r>
              <a:rPr lang="en-IN" altLang="en-US" sz="2400">
                <a:sym typeface="+mn-ea"/>
              </a:rPr>
              <a:t>its</a:t>
            </a:r>
            <a:r>
              <a:rPr lang="en-US" sz="2400">
                <a:sym typeface="+mn-ea"/>
              </a:rPr>
              <a:t> potential</a:t>
            </a:r>
          </a:p>
          <a:p>
            <a:pPr marL="1714500" lvl="4" indent="-342900" algn="l">
              <a:lnSpc>
                <a:spcPct val="100000"/>
              </a:lnSpc>
              <a:buClrTx/>
              <a:buSzTx/>
            </a:pPr>
            <a:r>
              <a:rPr lang="en-US" sz="2400">
                <a:sym typeface="+mn-ea"/>
              </a:rPr>
              <a:t>60% experimenting</a:t>
            </a:r>
          </a:p>
          <a:p>
            <a:pPr marL="1714500" lvl="4" indent="-342900" algn="l">
              <a:lnSpc>
                <a:spcPct val="100000"/>
              </a:lnSpc>
              <a:buClrTx/>
              <a:buSzTx/>
            </a:pPr>
            <a:r>
              <a:rPr lang="en-US" sz="2400">
                <a:sym typeface="+mn-ea"/>
              </a:rPr>
              <a:t>14% </a:t>
            </a:r>
            <a:r>
              <a:rPr lang="en-IN" altLang="en-US" sz="2400">
                <a:sym typeface="+mn-ea"/>
              </a:rPr>
              <a:t>in</a:t>
            </a:r>
            <a:r>
              <a:rPr lang="en-US" sz="2400">
                <a:sym typeface="+mn-ea"/>
              </a:rPr>
              <a:t> pilot stages </a:t>
            </a:r>
            <a:r>
              <a:rPr lang="en-IN" altLang="en-US" sz="2400">
                <a:sym typeface="+mn-ea"/>
              </a:rPr>
              <a:t> </a:t>
            </a:r>
            <a:r>
              <a:rPr lang="en-US" sz="2400">
                <a:sym typeface="+mn-ea"/>
              </a:rPr>
              <a:t> </a:t>
            </a:r>
            <a:endParaRPr lang="en-IN" altLang="en-US" sz="2400">
              <a:solidFill>
                <a:schemeClr val="tx1"/>
              </a:solidFill>
            </a:endParaRPr>
          </a:p>
          <a:p>
            <a:pPr marL="457200" lvl="2" indent="0" algn="l">
              <a:lnSpc>
                <a:spcPct val="100000"/>
              </a:lnSpc>
              <a:buClrTx/>
              <a:buSzTx/>
              <a:buNone/>
            </a:pPr>
            <a:endParaRPr lang="en-IN" altLang="en-US" sz="2400">
              <a:solidFill>
                <a:schemeClr val="tx1"/>
              </a:solidFill>
            </a:endParaRP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3</a:t>
            </a:fld>
            <a:endParaRPr lang="zh-CN" altLang="en-US"/>
          </a:p>
        </p:txBody>
      </p:sp>
      <p:sp>
        <p:nvSpPr>
          <p:cNvPr id="10" name="Text Box 9"/>
          <p:cNvSpPr txBox="1"/>
          <p:nvPr/>
        </p:nvSpPr>
        <p:spPr>
          <a:xfrm>
            <a:off x="342900" y="4553585"/>
            <a:ext cx="267335" cy="460375"/>
          </a:xfrm>
          <a:prstGeom prst="rect">
            <a:avLst/>
          </a:prstGeom>
          <a:noFill/>
        </p:spPr>
        <p:txBody>
          <a:bodyPr wrap="none" rtlCol="0">
            <a:spAutoFit/>
          </a:bodyPr>
          <a:lstStyle/>
          <a:p>
            <a:pPr algn="l"/>
            <a:r>
              <a:rPr lang="en-US" sz="2400">
                <a:sym typeface="+mn-ea"/>
              </a:rPr>
              <a:t> </a:t>
            </a:r>
            <a:endParaRPr lang="en-IN" altLang="en-US" sz="2400" i="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India’s CBDC </a:t>
            </a:r>
          </a:p>
        </p:txBody>
      </p:sp>
      <p:sp>
        <p:nvSpPr>
          <p:cNvPr id="3" name="Content Placeholder 2"/>
          <p:cNvSpPr>
            <a:spLocks noGrp="1"/>
          </p:cNvSpPr>
          <p:nvPr>
            <p:ph idx="1"/>
          </p:nvPr>
        </p:nvSpPr>
        <p:spPr>
          <a:xfrm>
            <a:off x="328295" y="1145540"/>
            <a:ext cx="11636375" cy="1800860"/>
          </a:xfrm>
        </p:spPr>
        <p:txBody>
          <a:bodyPr>
            <a:noAutofit/>
          </a:bodyPr>
          <a:lstStyle/>
          <a:p>
            <a:pPr marL="342900" indent="-342900" algn="l">
              <a:lnSpc>
                <a:spcPct val="100000"/>
              </a:lnSpc>
              <a:buClrTx/>
              <a:buSzTx/>
            </a:pPr>
            <a:r>
              <a:rPr lang="en-US" sz="2400">
                <a:solidFill>
                  <a:schemeClr val="tx1"/>
                </a:solidFill>
              </a:rPr>
              <a:t>It is exactly one year since India introduce</a:t>
            </a:r>
            <a:r>
              <a:rPr lang="en-IN" altLang="en-US" sz="2400">
                <a:solidFill>
                  <a:schemeClr val="tx1"/>
                </a:solidFill>
              </a:rPr>
              <a:t>d</a:t>
            </a:r>
            <a:r>
              <a:rPr lang="en-US" sz="2400">
                <a:solidFill>
                  <a:schemeClr val="tx1"/>
                </a:solidFill>
              </a:rPr>
              <a:t> its CBDC</a:t>
            </a:r>
          </a:p>
          <a:p>
            <a:pPr marL="800100" lvl="2" indent="-342900" algn="l">
              <a:lnSpc>
                <a:spcPct val="100000"/>
              </a:lnSpc>
              <a:buClrTx/>
              <a:buSzTx/>
            </a:pPr>
            <a:r>
              <a:rPr lang="en-US" sz="2000">
                <a:solidFill>
                  <a:schemeClr val="tx1"/>
                </a:solidFill>
              </a:rPr>
              <a:t>Wholesale version launched first on Nov 1 2022 (interbank settlement)</a:t>
            </a:r>
          </a:p>
          <a:p>
            <a:pPr marL="800100" lvl="2" indent="-342900" algn="l">
              <a:lnSpc>
                <a:spcPct val="100000"/>
              </a:lnSpc>
              <a:buClrTx/>
              <a:buSzTx/>
            </a:pPr>
            <a:r>
              <a:rPr lang="en-US" sz="2000">
                <a:solidFill>
                  <a:schemeClr val="tx1"/>
                </a:solidFill>
              </a:rPr>
              <a:t>Retail version launched soon after on Dec 1 2022</a:t>
            </a:r>
          </a:p>
          <a:p>
            <a:pPr marL="342900" lvl="0" indent="-342900" algn="l">
              <a:lnSpc>
                <a:spcPct val="100000"/>
              </a:lnSpc>
              <a:buClrTx/>
              <a:buSzTx/>
            </a:pPr>
            <a:r>
              <a:rPr lang="en-US" sz="2400">
                <a:solidFill>
                  <a:schemeClr val="tx1"/>
                </a:solidFill>
              </a:rPr>
              <a:t>Goals</a:t>
            </a:r>
          </a:p>
          <a:p>
            <a:pPr marL="800100" lvl="2" indent="-342900" algn="l">
              <a:lnSpc>
                <a:spcPct val="100000"/>
              </a:lnSpc>
              <a:buClrTx/>
              <a:buSzTx/>
            </a:pPr>
            <a:r>
              <a:rPr lang="en-US" sz="2000">
                <a:solidFill>
                  <a:schemeClr val="tx1"/>
                </a:solidFill>
              </a:rPr>
              <a:t>Financial inclusion</a:t>
            </a:r>
          </a:p>
          <a:p>
            <a:pPr marL="800100" lvl="2" indent="-342900" algn="l">
              <a:lnSpc>
                <a:spcPct val="100000"/>
              </a:lnSpc>
              <a:buClrTx/>
              <a:buSzTx/>
            </a:pPr>
            <a:r>
              <a:rPr lang="en-US" sz="2000">
                <a:solidFill>
                  <a:schemeClr val="tx1"/>
                </a:solidFill>
              </a:rPr>
              <a:t>Digitise the economy </a:t>
            </a:r>
          </a:p>
          <a:p>
            <a:pPr marL="800100" lvl="2" indent="-342900" algn="l">
              <a:lnSpc>
                <a:spcPct val="100000"/>
              </a:lnSpc>
              <a:buClrTx/>
              <a:buSzTx/>
            </a:pPr>
            <a:r>
              <a:rPr lang="en-US" sz="2000">
                <a:solidFill>
                  <a:schemeClr val="tx1"/>
                </a:solidFill>
              </a:rPr>
              <a:t>Simplify cross-border trade settlement </a:t>
            </a:r>
          </a:p>
          <a:p>
            <a:pPr marL="342900" lvl="0" indent="-342900" algn="l">
              <a:lnSpc>
                <a:spcPct val="100000"/>
              </a:lnSpc>
              <a:buClrTx/>
              <a:buSzTx/>
            </a:pPr>
            <a:r>
              <a:rPr lang="en-US" sz="2400">
                <a:solidFill>
                  <a:schemeClr val="tx1"/>
                </a:solidFill>
              </a:rPr>
              <a:t>Target: 1 M retail transactions by Dec 2023</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4</a:t>
            </a:fld>
            <a:endParaRPr lang="zh-CN" altLang="en-US"/>
          </a:p>
        </p:txBody>
      </p:sp>
      <p:pic>
        <p:nvPicPr>
          <p:cNvPr id="6" name="Picture 5"/>
          <p:cNvPicPr>
            <a:picLocks noChangeAspect="1"/>
          </p:cNvPicPr>
          <p:nvPr/>
        </p:nvPicPr>
        <p:blipFill>
          <a:blip r:embed="rId3"/>
          <a:stretch>
            <a:fillRect/>
          </a:stretch>
        </p:blipFill>
        <p:spPr>
          <a:xfrm>
            <a:off x="8035925" y="1009650"/>
            <a:ext cx="814070" cy="543560"/>
          </a:xfrm>
          <a:prstGeom prst="rect">
            <a:avLst/>
          </a:prstGeom>
        </p:spPr>
      </p:pic>
      <p:sp>
        <p:nvSpPr>
          <p:cNvPr id="7" name="Text Box 6"/>
          <p:cNvSpPr txBox="1"/>
          <p:nvPr/>
        </p:nvSpPr>
        <p:spPr>
          <a:xfrm>
            <a:off x="6655435" y="2847975"/>
            <a:ext cx="4615180" cy="1076325"/>
          </a:xfrm>
          <a:prstGeom prst="rect">
            <a:avLst/>
          </a:prstGeom>
          <a:noFill/>
        </p:spPr>
        <p:txBody>
          <a:bodyPr wrap="none" rtlCol="0">
            <a:spAutoFit/>
          </a:bodyPr>
          <a:lstStyle/>
          <a:p>
            <a:pPr marL="342900" indent="-342900">
              <a:buFont typeface="Arial" panose="020B0604020202020204" pitchFamily="34" charset="0"/>
              <a:buChar char="•"/>
            </a:pPr>
            <a:r>
              <a:rPr lang="en-US" sz="2000"/>
              <a:t>kill the threat of cryptocurrency</a:t>
            </a:r>
          </a:p>
          <a:p>
            <a:pPr marL="342900" indent="-342900">
              <a:buFont typeface="Arial" panose="020B0604020202020204" pitchFamily="34" charset="0"/>
              <a:buChar char="•"/>
            </a:pPr>
            <a:r>
              <a:rPr lang="en-US" sz="2000"/>
              <a:t>reduce dependency on $</a:t>
            </a:r>
          </a:p>
          <a:p>
            <a:pPr marL="342900" indent="-342900">
              <a:buFont typeface="Arial" panose="020B0604020202020204" pitchFamily="34" charset="0"/>
              <a:buChar char="•"/>
            </a:pPr>
            <a:r>
              <a:rPr lang="en-US" sz="2000"/>
              <a:t>manage monetary policy cashlessly</a:t>
            </a:r>
            <a:r>
              <a:rPr lang="en-US" sz="240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India’s </a:t>
            </a:r>
            <a:r>
              <a:rPr lang="en-IN" altLang="en-US"/>
              <a:t>Unified Payments Interface (UPI) experience</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5</a:t>
            </a:fld>
            <a:endParaRPr lang="zh-CN" altLang="en-US"/>
          </a:p>
        </p:txBody>
      </p:sp>
      <p:sp>
        <p:nvSpPr>
          <p:cNvPr id="8" name="Text Box 7"/>
          <p:cNvSpPr txBox="1"/>
          <p:nvPr/>
        </p:nvSpPr>
        <p:spPr>
          <a:xfrm>
            <a:off x="454660" y="5610225"/>
            <a:ext cx="10481310" cy="460375"/>
          </a:xfrm>
          <a:prstGeom prst="rect">
            <a:avLst/>
          </a:prstGeom>
          <a:noFill/>
        </p:spPr>
        <p:txBody>
          <a:bodyPr wrap="none" rtlCol="0">
            <a:spAutoFit/>
          </a:bodyPr>
          <a:lstStyle/>
          <a:p>
            <a:r>
              <a:rPr lang="en-US" sz="2400" i="1"/>
              <a:t>Biggest challenge:  UPI already serves most of the interesting use cases for </a:t>
            </a:r>
          </a:p>
        </p:txBody>
      </p:sp>
      <p:pic>
        <p:nvPicPr>
          <p:cNvPr id="9" name="Picture 8"/>
          <p:cNvPicPr>
            <a:picLocks noChangeAspect="1"/>
          </p:cNvPicPr>
          <p:nvPr/>
        </p:nvPicPr>
        <p:blipFill>
          <a:blip r:embed="rId3"/>
          <a:stretch>
            <a:fillRect/>
          </a:stretch>
        </p:blipFill>
        <p:spPr>
          <a:xfrm>
            <a:off x="10866120" y="5594985"/>
            <a:ext cx="593725" cy="396875"/>
          </a:xfrm>
          <a:prstGeom prst="rect">
            <a:avLst/>
          </a:prstGeom>
        </p:spPr>
      </p:pic>
      <p:pic>
        <p:nvPicPr>
          <p:cNvPr id="100" name="Content Placeholder 99"/>
          <p:cNvPicPr>
            <a:picLocks noGrp="1" noChangeAspect="1"/>
          </p:cNvPicPr>
          <p:nvPr>
            <p:ph sz="half" idx="1"/>
          </p:nvPr>
        </p:nvPicPr>
        <p:blipFill>
          <a:blip r:embed="rId4"/>
          <a:stretch>
            <a:fillRect/>
          </a:stretch>
        </p:blipFill>
        <p:spPr>
          <a:xfrm>
            <a:off x="693420" y="1155700"/>
            <a:ext cx="4813300" cy="3936365"/>
          </a:xfrm>
          <a:prstGeom prst="rect">
            <a:avLst/>
          </a:prstGeom>
          <a:noFill/>
          <a:ln w="9525">
            <a:noFill/>
          </a:ln>
        </p:spPr>
      </p:pic>
      <p:pic>
        <p:nvPicPr>
          <p:cNvPr id="101" name="Content Placeholder 100"/>
          <p:cNvPicPr>
            <a:picLocks noGrp="1" noChangeAspect="1"/>
          </p:cNvPicPr>
          <p:nvPr>
            <p:ph sz="half" idx="2"/>
          </p:nvPr>
        </p:nvPicPr>
        <p:blipFill>
          <a:blip r:embed="rId5"/>
          <a:stretch>
            <a:fillRect/>
          </a:stretch>
        </p:blipFill>
        <p:spPr>
          <a:xfrm>
            <a:off x="6701155" y="933450"/>
            <a:ext cx="4652645" cy="4205605"/>
          </a:xfrm>
          <a:prstGeom prst="rect">
            <a:avLst/>
          </a:prstGeom>
          <a:noFill/>
          <a:ln w="9525">
            <a:noFill/>
          </a:ln>
        </p:spPr>
      </p:pic>
      <p:sp>
        <p:nvSpPr>
          <p:cNvPr id="11" name="Text Box 10"/>
          <p:cNvSpPr txBox="1"/>
          <p:nvPr/>
        </p:nvSpPr>
        <p:spPr>
          <a:xfrm>
            <a:off x="567690" y="5086985"/>
            <a:ext cx="4064000" cy="368300"/>
          </a:xfrm>
          <a:prstGeom prst="rect">
            <a:avLst/>
          </a:prstGeom>
          <a:noFill/>
        </p:spPr>
        <p:txBody>
          <a:bodyPr wrap="square" rtlCol="0">
            <a:spAutoFit/>
          </a:bodyPr>
          <a:lstStyle/>
          <a:p>
            <a:r>
              <a:rPr lang="en-IN" altLang="en-US"/>
              <a:t>Source: Business Standard</a:t>
            </a:r>
          </a:p>
        </p:txBody>
      </p:sp>
      <p:sp>
        <p:nvSpPr>
          <p:cNvPr id="12" name="Text Box 11"/>
          <p:cNvSpPr txBox="1"/>
          <p:nvPr/>
        </p:nvSpPr>
        <p:spPr>
          <a:xfrm>
            <a:off x="6995795" y="5122545"/>
            <a:ext cx="4064000" cy="368300"/>
          </a:xfrm>
          <a:prstGeom prst="rect">
            <a:avLst/>
          </a:prstGeom>
          <a:noFill/>
        </p:spPr>
        <p:txBody>
          <a:bodyPr wrap="square" rtlCol="0">
            <a:spAutoFit/>
          </a:bodyPr>
          <a:lstStyle/>
          <a:p>
            <a:r>
              <a:rPr lang="en-IN" altLang="en-US"/>
              <a:t>Source: The Hindu Business Line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t>CBDC penetration is v</a:t>
            </a:r>
            <a:r>
              <a:rPr lang="en-US"/>
              <a:t>ery small</a:t>
            </a:r>
            <a:r>
              <a:rPr lang="en-IN" altLang="en-US"/>
              <a:t> after 1 year</a:t>
            </a:r>
            <a:r>
              <a:rPr lang="en-US"/>
              <a:t> </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6</a:t>
            </a:fld>
            <a:endParaRPr lang="zh-CN" altLang="en-US"/>
          </a:p>
        </p:txBody>
      </p:sp>
      <p:pic>
        <p:nvPicPr>
          <p:cNvPr id="9" name="Picture 8"/>
          <p:cNvPicPr>
            <a:picLocks noChangeAspect="1"/>
          </p:cNvPicPr>
          <p:nvPr/>
        </p:nvPicPr>
        <p:blipFill>
          <a:blip r:embed="rId3"/>
          <a:srcRect l="8219" t="13790"/>
          <a:stretch>
            <a:fillRect/>
          </a:stretch>
        </p:blipFill>
        <p:spPr>
          <a:xfrm>
            <a:off x="238760" y="894715"/>
            <a:ext cx="7282180" cy="4795520"/>
          </a:xfrm>
          <a:prstGeom prst="rect">
            <a:avLst/>
          </a:prstGeom>
        </p:spPr>
      </p:pic>
      <p:sp>
        <p:nvSpPr>
          <p:cNvPr id="10" name="Text Box 9"/>
          <p:cNvSpPr txBox="1"/>
          <p:nvPr/>
        </p:nvSpPr>
        <p:spPr>
          <a:xfrm>
            <a:off x="372110" y="5953760"/>
            <a:ext cx="1033780" cy="368300"/>
          </a:xfrm>
          <a:prstGeom prst="rect">
            <a:avLst/>
          </a:prstGeom>
          <a:noFill/>
        </p:spPr>
        <p:txBody>
          <a:bodyPr wrap="none" rtlCol="0">
            <a:spAutoFit/>
          </a:bodyPr>
          <a:lstStyle/>
          <a:p>
            <a:r>
              <a:rPr lang="en-US"/>
              <a:t>Source: </a:t>
            </a:r>
          </a:p>
        </p:txBody>
      </p:sp>
      <p:pic>
        <p:nvPicPr>
          <p:cNvPr id="11" name="Picture 10"/>
          <p:cNvPicPr>
            <a:picLocks noChangeAspect="1"/>
          </p:cNvPicPr>
          <p:nvPr/>
        </p:nvPicPr>
        <p:blipFill>
          <a:blip r:embed="rId4"/>
          <a:stretch>
            <a:fillRect/>
          </a:stretch>
        </p:blipFill>
        <p:spPr>
          <a:xfrm>
            <a:off x="1278255" y="5963285"/>
            <a:ext cx="1343025" cy="457200"/>
          </a:xfrm>
          <a:prstGeom prst="rect">
            <a:avLst/>
          </a:prstGeom>
        </p:spPr>
      </p:pic>
      <p:sp>
        <p:nvSpPr>
          <p:cNvPr id="3" name="Text Box 2"/>
          <p:cNvSpPr txBox="1"/>
          <p:nvPr/>
        </p:nvSpPr>
        <p:spPr>
          <a:xfrm>
            <a:off x="7637780" y="2283460"/>
            <a:ext cx="3887470" cy="2405380"/>
          </a:xfrm>
          <a:prstGeom prst="rect">
            <a:avLst/>
          </a:prstGeom>
          <a:noFill/>
        </p:spPr>
        <p:txBody>
          <a:bodyPr wrap="square" rtlCol="0" anchor="t">
            <a:noAutofit/>
          </a:bodyPr>
          <a:lstStyle/>
          <a:p>
            <a:pPr marL="342900" lvl="0" indent="-342900" algn="l">
              <a:lnSpc>
                <a:spcPct val="100000"/>
              </a:lnSpc>
              <a:buClrTx/>
              <a:buSzTx/>
            </a:pPr>
            <a:endParaRPr lang="en-US" sz="2400">
              <a:sym typeface="+mn-ea"/>
            </a:endParaRPr>
          </a:p>
        </p:txBody>
      </p:sp>
      <p:sp>
        <p:nvSpPr>
          <p:cNvPr id="6" name="Down Arrow Callout 5"/>
          <p:cNvSpPr/>
          <p:nvPr/>
        </p:nvSpPr>
        <p:spPr>
          <a:xfrm>
            <a:off x="8210550" y="1449070"/>
            <a:ext cx="3143250" cy="2690495"/>
          </a:xfrm>
          <a:prstGeom prst="downArrowCallou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lvl="0" indent="-342900" algn="ctr">
              <a:lnSpc>
                <a:spcPct val="100000"/>
              </a:lnSpc>
              <a:buClrTx/>
              <a:buSzTx/>
            </a:pPr>
            <a:r>
              <a:rPr lang="en-IN" altLang="en-US" sz="2800">
                <a:sym typeface="+mn-ea"/>
              </a:rPr>
              <a:t>Goal: </a:t>
            </a:r>
          </a:p>
          <a:p>
            <a:pPr marL="342900" lvl="0" indent="-342900" algn="ctr">
              <a:lnSpc>
                <a:spcPct val="100000"/>
              </a:lnSpc>
              <a:buClrTx/>
              <a:buSzTx/>
            </a:pPr>
            <a:r>
              <a:rPr lang="en-IN" altLang="en-US" sz="2800">
                <a:sym typeface="+mn-ea"/>
              </a:rPr>
              <a:t>1M transactions</a:t>
            </a:r>
            <a:r>
              <a:rPr lang="en-US" sz="2800">
                <a:sym typeface="+mn-ea"/>
              </a:rPr>
              <a:t> </a:t>
            </a:r>
            <a:r>
              <a:rPr lang="en-IN" altLang="en-US" sz="2800">
                <a:sym typeface="+mn-ea"/>
              </a:rPr>
              <a:t>by Dec 2023</a:t>
            </a:r>
          </a:p>
        </p:txBody>
      </p:sp>
      <p:sp>
        <p:nvSpPr>
          <p:cNvPr id="7" name="Rounded Rectangle 6"/>
          <p:cNvSpPr/>
          <p:nvPr/>
        </p:nvSpPr>
        <p:spPr>
          <a:xfrm>
            <a:off x="7870825" y="4161790"/>
            <a:ext cx="3972560" cy="10293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lvl="0" indent="-342900" algn="l">
              <a:lnSpc>
                <a:spcPct val="100000"/>
              </a:lnSpc>
              <a:buClrTx/>
              <a:buSzTx/>
            </a:pPr>
            <a:r>
              <a:rPr lang="en-US" sz="2800">
                <a:sym typeface="+mn-ea"/>
              </a:rPr>
              <a:t>Currently 2% of target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Early movers are sceptical</a:t>
            </a:r>
          </a:p>
        </p:txBody>
      </p:sp>
      <p:sp>
        <p:nvSpPr>
          <p:cNvPr id="4" name="Footer Placeholder 3"/>
          <p:cNvSpPr>
            <a:spLocks noGrp="1"/>
          </p:cNvSpPr>
          <p:nvPr>
            <p:ph type="ftr" sz="quarter" idx="11"/>
          </p:nvPr>
        </p:nvSpPr>
        <p:spPr/>
        <p:txBody>
          <a:bodyPr/>
          <a:lstStyle/>
          <a:p>
            <a:r>
              <a:rPr lang="en-US"/>
              <a:t>Comsnets Indonesia, Nov 2023</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7</a:t>
            </a:fld>
            <a:endParaRPr lang="zh-CN" altLang="en-US"/>
          </a:p>
        </p:txBody>
      </p:sp>
      <p:sp>
        <p:nvSpPr>
          <p:cNvPr id="10" name="Text Box 9"/>
          <p:cNvSpPr txBox="1"/>
          <p:nvPr/>
        </p:nvSpPr>
        <p:spPr>
          <a:xfrm>
            <a:off x="372110" y="5953760"/>
            <a:ext cx="11151235" cy="368300"/>
          </a:xfrm>
          <a:prstGeom prst="rect">
            <a:avLst/>
          </a:prstGeom>
          <a:noFill/>
        </p:spPr>
        <p:txBody>
          <a:bodyPr wrap="none" rtlCol="0">
            <a:spAutoFit/>
          </a:bodyPr>
          <a:lstStyle/>
          <a:p>
            <a:pPr algn="l"/>
            <a:r>
              <a:rPr lang="en-US"/>
              <a:t>Source: https://www.euractiv.com/section/economy-jobs/news/european-parliament-sceptical-of-digital-euro/ </a:t>
            </a:r>
          </a:p>
        </p:txBody>
      </p:sp>
      <p:sp>
        <p:nvSpPr>
          <p:cNvPr id="3" name="Content Placeholder 2"/>
          <p:cNvSpPr>
            <a:spLocks noGrp="1"/>
          </p:cNvSpPr>
          <p:nvPr>
            <p:ph idx="1"/>
          </p:nvPr>
        </p:nvSpPr>
        <p:spPr>
          <a:xfrm>
            <a:off x="328295" y="1145540"/>
            <a:ext cx="11636375" cy="1800860"/>
          </a:xfrm>
        </p:spPr>
        <p:txBody>
          <a:bodyPr>
            <a:noAutofit/>
          </a:bodyPr>
          <a:lstStyle/>
          <a:p>
            <a:pPr marL="342900" indent="-342900" algn="l">
              <a:lnSpc>
                <a:spcPct val="100000"/>
              </a:lnSpc>
              <a:buClrTx/>
              <a:buSzTx/>
            </a:pPr>
            <a:r>
              <a:rPr lang="en-US" sz="2400">
                <a:solidFill>
                  <a:schemeClr val="tx1"/>
                </a:solidFill>
              </a:rPr>
              <a:t>Sweden, China re-evaluating</a:t>
            </a:r>
          </a:p>
          <a:p>
            <a:pPr marL="342900" indent="-342900" algn="l">
              <a:lnSpc>
                <a:spcPct val="100000"/>
              </a:lnSpc>
              <a:buClrTx/>
              <a:buSzTx/>
            </a:pPr>
            <a:endParaRPr lang="en-US" sz="2400">
              <a:solidFill>
                <a:schemeClr val="tx1"/>
              </a:solidFill>
            </a:endParaRPr>
          </a:p>
          <a:p>
            <a:pPr marL="342900" indent="-342900" algn="l">
              <a:lnSpc>
                <a:spcPct val="100000"/>
              </a:lnSpc>
              <a:buClrTx/>
              <a:buSzTx/>
            </a:pPr>
            <a:r>
              <a:rPr lang="en-US" sz="2400">
                <a:solidFill>
                  <a:schemeClr val="tx1"/>
                </a:solidFill>
              </a:rPr>
              <a:t>Europe: </a:t>
            </a:r>
          </a:p>
          <a:p>
            <a:pPr marL="800100" lvl="1" indent="-342900" algn="l">
              <a:lnSpc>
                <a:spcPct val="100000"/>
              </a:lnSpc>
              <a:buClrTx/>
              <a:buSzTx/>
            </a:pPr>
            <a:r>
              <a:rPr lang="en-US" sz="2160">
                <a:solidFill>
                  <a:schemeClr val="tx1"/>
                </a:solidFill>
              </a:rPr>
              <a:t>The Economic Affairs Committee of the European Parliament voiced concerns over the digital euro, including costs for banks and unclear benefits for EU citizens, during questions posed to European Central Bank Executive Fabio Panetta on Monday (4 September 2023).</a:t>
            </a:r>
          </a:p>
          <a:p>
            <a:pPr marL="800100" lvl="1" indent="-342900" algn="l">
              <a:lnSpc>
                <a:spcPct val="100000"/>
              </a:lnSpc>
              <a:buClrTx/>
              <a:buSzTx/>
            </a:pPr>
            <a:r>
              <a:rPr lang="en-US" sz="2160">
                <a:solidFill>
                  <a:schemeClr val="tx1"/>
                </a:solidFill>
              </a:rPr>
              <a:t>Some comments:</a:t>
            </a:r>
          </a:p>
          <a:p>
            <a:pPr marL="1257300" lvl="2" indent="-342900" algn="l">
              <a:lnSpc>
                <a:spcPct val="100000"/>
              </a:lnSpc>
              <a:buClrTx/>
              <a:buSzTx/>
            </a:pPr>
            <a:r>
              <a:rPr lang="en-IN" altLang="en-US" sz="1920">
                <a:solidFill>
                  <a:schemeClr val="tx1"/>
                </a:solidFill>
              </a:rPr>
              <a:t>Cost or No cost to customers? </a:t>
            </a:r>
            <a:r>
              <a:rPr lang="en-US" sz="1920">
                <a:solidFill>
                  <a:schemeClr val="tx1"/>
                </a:solidFill>
              </a:rPr>
              <a:t>How to incentivise intermediaries if there is no cost?</a:t>
            </a:r>
          </a:p>
          <a:p>
            <a:pPr marL="1257300" lvl="2" indent="-342900" algn="l">
              <a:lnSpc>
                <a:spcPct val="100000"/>
              </a:lnSpc>
              <a:buClrTx/>
              <a:buSzTx/>
            </a:pPr>
            <a:r>
              <a:rPr lang="en-US" sz="1920">
                <a:solidFill>
                  <a:schemeClr val="tx1"/>
                </a:solidFill>
              </a:rPr>
              <a:t>What is the purpose?  “It’s not very clear to me what the benefits would be to citizens,” </a:t>
            </a:r>
          </a:p>
          <a:p>
            <a:pPr marL="1257300" lvl="2" indent="-342900" algn="l">
              <a:lnSpc>
                <a:spcPct val="100000"/>
              </a:lnSpc>
              <a:buClrTx/>
              <a:buSzTx/>
            </a:pPr>
            <a:r>
              <a:rPr lang="en-US" sz="1920">
                <a:solidFill>
                  <a:schemeClr val="tx1"/>
                </a:solidFill>
              </a:rPr>
              <a:t>“I think it’s a solution looking for a problem, ... so-called benefits of a digital euro already covered by the instant payments”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should </a:t>
            </a:r>
            <a:r>
              <a:rPr lang="en-IN" altLang="en-US"/>
              <a:t>banks adopt        ?</a:t>
            </a:r>
            <a:r>
              <a:rPr lang="en-US"/>
              <a:t> </a:t>
            </a:r>
          </a:p>
        </p:txBody>
      </p:sp>
      <p:sp>
        <p:nvSpPr>
          <p:cNvPr id="3" name="Content Placeholder 2"/>
          <p:cNvSpPr>
            <a:spLocks noGrp="1"/>
          </p:cNvSpPr>
          <p:nvPr>
            <p:ph idx="1"/>
          </p:nvPr>
        </p:nvSpPr>
        <p:spPr/>
        <p:txBody>
          <a:bodyPr/>
          <a:lstStyle/>
          <a:p>
            <a:r>
              <a:rPr lang="en-US" sz="2400">
                <a:sym typeface="+mn-ea"/>
              </a:rPr>
              <a:t>Unlike cash</a:t>
            </a:r>
            <a:r>
              <a:rPr lang="en-IN" altLang="en-US" sz="2400">
                <a:sym typeface="+mn-ea"/>
              </a:rPr>
              <a:t>,</a:t>
            </a:r>
            <a:r>
              <a:rPr lang="en-US" sz="2400">
                <a:sym typeface="+mn-ea"/>
              </a:rPr>
              <a:t> e-Rupees and bank deposits are interchangeable in real-time</a:t>
            </a:r>
            <a:endParaRPr lang="en-US" sz="2400"/>
          </a:p>
          <a:p>
            <a:pPr lvl="1"/>
            <a:r>
              <a:rPr lang="en-IN" altLang="en-US" sz="2400">
                <a:sym typeface="+mn-ea"/>
              </a:rPr>
              <a:t>interest bearing CBDC </a:t>
            </a:r>
            <a:r>
              <a:rPr lang="en-US" sz="2400">
                <a:sym typeface="+mn-ea"/>
              </a:rPr>
              <a:t>could adversely impact bank deposits and, by extension, credit creation itself.</a:t>
            </a:r>
            <a:endParaRPr lang="en-US" sz="2400"/>
          </a:p>
          <a:p>
            <a:pPr lvl="0"/>
            <a:endParaRPr lang="en-US" sz="2400">
              <a:sym typeface="+mn-ea"/>
            </a:endParaRPr>
          </a:p>
          <a:p>
            <a:pPr lvl="0"/>
            <a:r>
              <a:rPr lang="en-US" sz="2400">
                <a:sym typeface="+mn-ea"/>
              </a:rPr>
              <a:t>Why would banks support the e-Rupee?</a:t>
            </a:r>
            <a:r>
              <a:rPr lang="en-IN" altLang="en-US" sz="2400">
                <a:sym typeface="+mn-ea"/>
              </a:rPr>
              <a:t>	</a:t>
            </a:r>
            <a:endParaRPr lang="en-IN" altLang="en-US" sz="2400"/>
          </a:p>
          <a:p>
            <a:pPr lvl="1"/>
            <a:r>
              <a:rPr lang="en-IN" altLang="en-US" sz="2400">
                <a:sym typeface="+mn-ea"/>
              </a:rPr>
              <a:t>Trade off between cost saving vs credit impact</a:t>
            </a:r>
            <a:endParaRPr lang="en-US" sz="2400"/>
          </a:p>
          <a:p>
            <a:pPr marL="0" lvl="1"/>
            <a:endParaRPr lang="en-US" sz="2400">
              <a:sym typeface="+mn-ea"/>
            </a:endParaRPr>
          </a:p>
          <a:p>
            <a:pPr marL="0" lvl="1"/>
            <a:r>
              <a:rPr lang="en-IN" altLang="en-US" sz="2400">
                <a:sym typeface="+mn-ea"/>
              </a:rPr>
              <a:t>India’s central bank (</a:t>
            </a:r>
            <a:r>
              <a:rPr lang="en-US" sz="2400">
                <a:sym typeface="+mn-ea"/>
              </a:rPr>
              <a:t>RBI</a:t>
            </a:r>
            <a:r>
              <a:rPr lang="en-IN" altLang="en-US" sz="2400">
                <a:sym typeface="+mn-ea"/>
              </a:rPr>
              <a:t>)</a:t>
            </a:r>
            <a:r>
              <a:rPr lang="en-US" sz="2400">
                <a:sym typeface="+mn-ea"/>
              </a:rPr>
              <a:t>: </a:t>
            </a:r>
            <a:r>
              <a:rPr lang="en-IN" altLang="en-US" sz="2400">
                <a:sym typeface="+mn-ea"/>
              </a:rPr>
              <a:t> </a:t>
            </a:r>
            <a:r>
              <a:rPr lang="en-US" sz="2400">
                <a:sym typeface="+mn-ea"/>
              </a:rPr>
              <a:t>“the potential impact on monetary policy from an introduction of CBDC is still unclear and is purely speculative”</a:t>
            </a:r>
            <a:endParaRPr lang="en-US" sz="2400"/>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8</a:t>
            </a:fld>
            <a:endParaRPr lang="zh-CN" altLang="en-US"/>
          </a:p>
        </p:txBody>
      </p:sp>
      <p:pic>
        <p:nvPicPr>
          <p:cNvPr id="6" name="Picture 5"/>
          <p:cNvPicPr>
            <a:picLocks noChangeAspect="1"/>
          </p:cNvPicPr>
          <p:nvPr/>
        </p:nvPicPr>
        <p:blipFill>
          <a:blip r:embed="rId3"/>
          <a:stretch>
            <a:fillRect/>
          </a:stretch>
        </p:blipFill>
        <p:spPr>
          <a:xfrm>
            <a:off x="6699250" y="114935"/>
            <a:ext cx="814070" cy="543560"/>
          </a:xfrm>
          <a:prstGeom prst="rect">
            <a:avLst/>
          </a:prstGeom>
        </p:spPr>
      </p:pic>
      <p:sp>
        <p:nvSpPr>
          <p:cNvPr id="7" name="Text Box 6"/>
          <p:cNvSpPr txBox="1"/>
          <p:nvPr/>
        </p:nvSpPr>
        <p:spPr>
          <a:xfrm>
            <a:off x="161925" y="5614670"/>
            <a:ext cx="11916410" cy="460375"/>
          </a:xfrm>
          <a:prstGeom prst="rect">
            <a:avLst/>
          </a:prstGeom>
          <a:noFill/>
        </p:spPr>
        <p:txBody>
          <a:bodyPr wrap="square" rtlCol="0">
            <a:spAutoFit/>
          </a:bodyPr>
          <a:lstStyle/>
          <a:p>
            <a:r>
              <a:rPr lang="en-IN" altLang="en-US" sz="2400" i="1"/>
              <a:t>Several countries including India have decided to pilot only non-interest bearing CBDC</a:t>
            </a:r>
          </a:p>
        </p:txBody>
      </p:sp>
      <p:sp>
        <p:nvSpPr>
          <p:cNvPr id="8" name="Text Box 7"/>
          <p:cNvSpPr txBox="1"/>
          <p:nvPr/>
        </p:nvSpPr>
        <p:spPr>
          <a:xfrm>
            <a:off x="205105" y="5019675"/>
            <a:ext cx="11916410" cy="460375"/>
          </a:xfrm>
          <a:prstGeom prst="rect">
            <a:avLst/>
          </a:prstGeom>
          <a:noFill/>
        </p:spPr>
        <p:txBody>
          <a:bodyPr wrap="square" rtlCol="0">
            <a:spAutoFit/>
          </a:bodyPr>
          <a:lstStyle/>
          <a:p>
            <a:r>
              <a:rPr lang="en-IN" altLang="en-US" sz="2400"/>
              <a:t>Without banks, distribution of the CBDC will become very difficult</a:t>
            </a:r>
          </a:p>
        </p:txBody>
      </p:sp>
      <p:sp>
        <p:nvSpPr>
          <p:cNvPr id="9" name="Footer Placeholder 8"/>
          <p:cNvSpPr>
            <a:spLocks noGrp="1"/>
          </p:cNvSpPr>
          <p:nvPr>
            <p:ph type="ftr" sz="quarter" idx="11"/>
          </p:nvPr>
        </p:nvSpPr>
        <p:spPr/>
        <p:txBody>
          <a:bodyPr/>
          <a:lstStyle/>
          <a:p>
            <a:r>
              <a:rPr lang="en-US"/>
              <a:t>Comsnets Indonesia, Nov 2023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should users convert to</a:t>
            </a:r>
            <a:r>
              <a:rPr lang="en-IN" altLang="en-US"/>
              <a:t>       ?</a:t>
            </a:r>
            <a:r>
              <a:rPr lang="en-US"/>
              <a:t> </a:t>
            </a:r>
          </a:p>
        </p:txBody>
      </p:sp>
      <p:sp>
        <p:nvSpPr>
          <p:cNvPr id="3" name="Content Placeholder 2"/>
          <p:cNvSpPr>
            <a:spLocks noGrp="1"/>
          </p:cNvSpPr>
          <p:nvPr>
            <p:ph idx="1"/>
          </p:nvPr>
        </p:nvSpPr>
        <p:spPr/>
        <p:txBody>
          <a:bodyPr/>
          <a:lstStyle/>
          <a:p>
            <a:r>
              <a:rPr lang="en-IN" altLang="en-US" sz="2400"/>
              <a:t>Savings bank (</a:t>
            </a:r>
            <a:r>
              <a:rPr lang="en-US" sz="2400"/>
              <a:t>SB</a:t>
            </a:r>
            <a:r>
              <a:rPr lang="en-IN" altLang="en-US" sz="2400"/>
              <a:t>)</a:t>
            </a:r>
            <a:r>
              <a:rPr lang="en-US" sz="2400"/>
              <a:t> accounts give interest </a:t>
            </a:r>
          </a:p>
          <a:p>
            <a:pPr lvl="1"/>
            <a:r>
              <a:rPr lang="en-US" sz="2160"/>
              <a:t>Why not keep it there and use UPI instead?</a:t>
            </a:r>
          </a:p>
          <a:p>
            <a:r>
              <a:rPr lang="en-US" sz="2400"/>
              <a:t>Lack of anonymity</a:t>
            </a:r>
          </a:p>
          <a:p>
            <a:pPr lvl="1"/>
            <a:r>
              <a:rPr lang="en-US" sz="2160"/>
              <a:t>cash is anonymous, while CBDC needs to build in some traceability to prevent misuse (money laundering, etc)</a:t>
            </a:r>
          </a:p>
          <a:p>
            <a:r>
              <a:rPr lang="en-US" sz="2400"/>
              <a:t>Non-acceptance as a cryptocurrency alternative</a:t>
            </a:r>
          </a:p>
          <a:p>
            <a:pPr lvl="1"/>
            <a:r>
              <a:rPr lang="en-US" sz="2160"/>
              <a:t> cannot be used as an asset</a:t>
            </a:r>
          </a:p>
          <a:p>
            <a:r>
              <a:rPr lang="en-US" sz="2400"/>
              <a:t>Not being accepted as a settlement currency by several trading partners</a:t>
            </a: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9</a:t>
            </a:fld>
            <a:endParaRPr lang="zh-CN" altLang="en-US"/>
          </a:p>
        </p:txBody>
      </p:sp>
      <p:pic>
        <p:nvPicPr>
          <p:cNvPr id="6" name="Picture 5"/>
          <p:cNvPicPr>
            <a:picLocks noChangeAspect="1"/>
          </p:cNvPicPr>
          <p:nvPr/>
        </p:nvPicPr>
        <p:blipFill>
          <a:blip r:embed="rId2"/>
          <a:stretch>
            <a:fillRect/>
          </a:stretch>
        </p:blipFill>
        <p:spPr>
          <a:xfrm>
            <a:off x="7501890" y="114935"/>
            <a:ext cx="814070" cy="543560"/>
          </a:xfrm>
          <a:prstGeom prst="rect">
            <a:avLst/>
          </a:prstGeom>
        </p:spPr>
      </p:pic>
      <p:pic>
        <p:nvPicPr>
          <p:cNvPr id="11" name="Content Placeholder 10"/>
          <p:cNvPicPr>
            <a:picLocks noChangeAspect="1"/>
          </p:cNvPicPr>
          <p:nvPr/>
        </p:nvPicPr>
        <p:blipFill>
          <a:blip r:embed="rId3"/>
          <a:srcRect l="22457" t="25202" r="22760" b="59185"/>
          <a:stretch>
            <a:fillRect/>
          </a:stretch>
        </p:blipFill>
        <p:spPr>
          <a:xfrm>
            <a:off x="316865" y="4525010"/>
            <a:ext cx="10741660" cy="1722120"/>
          </a:xfrm>
          <a:prstGeom prst="rect">
            <a:avLst/>
          </a:prstGeom>
        </p:spPr>
      </p:pic>
      <p:sp>
        <p:nvSpPr>
          <p:cNvPr id="12" name="Footer Placeholder 11"/>
          <p:cNvSpPr>
            <a:spLocks noGrp="1"/>
          </p:cNvSpPr>
          <p:nvPr>
            <p:ph type="ftr" sz="quarter" idx="11"/>
          </p:nvPr>
        </p:nvSpPr>
        <p:spPr/>
        <p:txBody>
          <a:bodyPr/>
          <a:lstStyle/>
          <a:p>
            <a:r>
              <a:rPr lang="en-US"/>
              <a:t>Comsnets Indonesia, Nov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9176</Words>
  <Application>Microsoft Office PowerPoint</Application>
  <PresentationFormat>Widescreen</PresentationFormat>
  <Paragraphs>405</Paragraphs>
  <Slides>22</Slides>
  <Notes>15</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The case for CBDC</vt:lpstr>
      <vt:lpstr>The CBDC Venn (Money Flower) Diagram</vt:lpstr>
      <vt:lpstr>Central Bank Digital Currency (CBDC): advantages</vt:lpstr>
      <vt:lpstr>India’s CBDC </vt:lpstr>
      <vt:lpstr>India’s Unified Payments Interface (UPI) experience</vt:lpstr>
      <vt:lpstr>CBDC penetration is very small after 1 year </vt:lpstr>
      <vt:lpstr>Early movers are sceptical</vt:lpstr>
      <vt:lpstr>Why should banks adopt        ? </vt:lpstr>
      <vt:lpstr>Why should users convert to       ? </vt:lpstr>
      <vt:lpstr>Issues with CBDC design choices </vt:lpstr>
      <vt:lpstr>Anonymity and Security do not go together </vt:lpstr>
      <vt:lpstr>Offline CBDC needs many safeguards </vt:lpstr>
      <vt:lpstr>Comparison</vt:lpstr>
      <vt:lpstr>Comparison</vt:lpstr>
      <vt:lpstr>Keep the focus of CBDC on financial inclusion</vt:lpstr>
      <vt:lpstr>Case study: Migrant labour in India (40-50 million)</vt:lpstr>
      <vt:lpstr>Migrant payment issues</vt:lpstr>
      <vt:lpstr>Pilot, survey carried out by Agami and findings</vt:lpstr>
      <vt:lpstr>Solution using PPI cards</vt:lpstr>
      <vt:lpstr>Solution using CBDC</vt:lpstr>
      <vt:lpstr>Summary</vt:lpstr>
      <vt:lpstr>--- Thank You ---  Contact email: gv@ee.iitm.ac.in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case for CBDC</dc:title>
  <dc:creator>gv</dc:creator>
  <cp:lastModifiedBy>ademelita.comsnetsid@gmail.com</cp:lastModifiedBy>
  <cp:revision>116</cp:revision>
  <dcterms:created xsi:type="dcterms:W3CDTF">2023-11-03T12:58:00Z</dcterms:created>
  <dcterms:modified xsi:type="dcterms:W3CDTF">2023-11-07T15:50:51Z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1033-12.2.0.13266</vt:lpwstr>
  </property>
  <property fmtid="{D5CDD505-2E9C-101B-9397-08002B2CF9AE}" pid="3" name="ICV">
    <vt:lpwstr/>
  </property>
</Properties>
</file>